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5143500" cx="9144000"/>
  <p:notesSz cx="6858000" cy="9144000"/>
  <p:embeddedFontLst>
    <p:embeddedFont>
      <p:font typeface="Raleway"/>
      <p:regular r:id="rId50"/>
      <p:bold r:id="rId51"/>
      <p:italic r:id="rId52"/>
      <p:boldItalic r:id="rId53"/>
    </p:embeddedFont>
    <p:embeddedFont>
      <p:font typeface="Roboto"/>
      <p:regular r:id="rId54"/>
      <p:bold r:id="rId55"/>
      <p:italic r:id="rId56"/>
      <p:boldItalic r:id="rId57"/>
    </p:embeddedFont>
    <p:embeddedFont>
      <p:font typeface="Lato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schemas.openxmlformats.org/officeDocument/2006/relationships/font" Target="fonts/Lato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Lato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aleway-bold.fntdata"/><Relationship Id="rId50" Type="http://schemas.openxmlformats.org/officeDocument/2006/relationships/font" Target="fonts/Raleway-regular.fntdata"/><Relationship Id="rId53" Type="http://schemas.openxmlformats.org/officeDocument/2006/relationships/font" Target="fonts/Raleway-boldItalic.fntdata"/><Relationship Id="rId52" Type="http://schemas.openxmlformats.org/officeDocument/2006/relationships/font" Target="fonts/Raleway-italic.fntdata"/><Relationship Id="rId11" Type="http://schemas.openxmlformats.org/officeDocument/2006/relationships/slide" Target="slides/slide7.xml"/><Relationship Id="rId55" Type="http://schemas.openxmlformats.org/officeDocument/2006/relationships/font" Target="fonts/Roboto-bold.fntdata"/><Relationship Id="rId10" Type="http://schemas.openxmlformats.org/officeDocument/2006/relationships/slide" Target="slides/slide6.xml"/><Relationship Id="rId54" Type="http://schemas.openxmlformats.org/officeDocument/2006/relationships/font" Target="fonts/Roboto-regular.fntdata"/><Relationship Id="rId13" Type="http://schemas.openxmlformats.org/officeDocument/2006/relationships/slide" Target="slides/slide9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8.xml"/><Relationship Id="rId56" Type="http://schemas.openxmlformats.org/officeDocument/2006/relationships/font" Target="fonts/Roboto-italic.fntdata"/><Relationship Id="rId15" Type="http://schemas.openxmlformats.org/officeDocument/2006/relationships/slide" Target="slides/slide11.xml"/><Relationship Id="rId59" Type="http://schemas.openxmlformats.org/officeDocument/2006/relationships/font" Target="fonts/Lato-bold.fntdata"/><Relationship Id="rId14" Type="http://schemas.openxmlformats.org/officeDocument/2006/relationships/slide" Target="slides/slide10.xml"/><Relationship Id="rId58" Type="http://schemas.openxmlformats.org/officeDocument/2006/relationships/font" Target="fonts/Lato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60df6bc2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f60df6bc2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drug delivery cartoon (replace penicillin with worse side effects)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6f13a6b3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6f13a6b3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87ceb40da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87ceb40da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6186533c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6186533c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6f13a6b3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6f13a6b3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87ceb40da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f87ceb40da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08f1ec8ec_0_1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08f1ec8ec_0_1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0524306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0524306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0c24c16a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00c24c16a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05243061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005243061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87ceb40da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87ceb40da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0c24c16a6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0c24c16a6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08f1ec8e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08f1ec8e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08f1ec8ec_0_1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008f1ec8ec_0_1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0c24c16a6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0c24c16a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0c24c16a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0c24c16a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0c24c16a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00c24c16a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0c24c16a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0c24c16a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00c24c16a6_0_1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00c24c16a6_0_1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0c24c16a6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00c24c16a6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6f13a6b3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f6f13a6b3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1aaf4c1f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1aaf4c1f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f6f13a6b3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f6f13a6b3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d86c75e6a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d86c75e6a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87ceb40d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f87ceb40d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f87ceb40d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f87ceb40d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0c24c16a6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0c24c16a6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1aaf4c1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1aaf4c1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008f1ec8e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008f1ec8e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008f1ec8ec_0_1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008f1ec8ec_0_1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005243061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005243061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008f1ec8ec_0_1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008f1ec8ec_0_1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05243061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05243061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f6f13a6b3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f6f13a6b3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fb3b8c351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fb3b8c351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f7ce42b66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f7ce42b66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f7ce42b6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f7ce42b6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f6186533c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f6186533c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f6f13a6b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f6f13a6b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87ceb40d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87ceb40d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87ceb40d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87ceb40d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87ceb40d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87ceb40d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87ceb40d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87ceb40d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87ceb40da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f87ceb40da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LFEGhEJAH63ZktyB-6Xxl3F3lGWmwgfR/view" TargetMode="External"/><Relationship Id="rId4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mUpkYT76yAB32T8Yv1ISr-m910QtadLr/view" TargetMode="External"/><Relationship Id="rId4" Type="http://schemas.openxmlformats.org/officeDocument/2006/relationships/image" Target="../media/image10.jp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Relationship Id="rId4" Type="http://schemas.openxmlformats.org/officeDocument/2006/relationships/hyperlink" Target="http://drive.google.com/file/d/1LFEGhEJAH63ZktyB-6Xxl3F3lGWmwgfR/view" TargetMode="External"/><Relationship Id="rId5" Type="http://schemas.openxmlformats.org/officeDocument/2006/relationships/image" Target="../media/image5.jpg"/><Relationship Id="rId6" Type="http://schemas.openxmlformats.org/officeDocument/2006/relationships/image" Target="../media/image25.png"/><Relationship Id="rId7" Type="http://schemas.openxmlformats.org/officeDocument/2006/relationships/image" Target="../media/image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png"/><Relationship Id="rId4" Type="http://schemas.openxmlformats.org/officeDocument/2006/relationships/hyperlink" Target="http://drive.google.com/file/d/1LFEGhEJAH63ZktyB-6Xxl3F3lGWmwgfR/view" TargetMode="External"/><Relationship Id="rId5" Type="http://schemas.openxmlformats.org/officeDocument/2006/relationships/image" Target="../media/image5.jpg"/><Relationship Id="rId6" Type="http://schemas.openxmlformats.org/officeDocument/2006/relationships/image" Target="../media/image25.png"/><Relationship Id="rId7" Type="http://schemas.openxmlformats.org/officeDocument/2006/relationships/image" Target="../media/image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drive.google.com/file/d/1DoyBHuFYpkswddEl6yWnfKir6oHJ7Ryx/view" TargetMode="External"/><Relationship Id="rId4" Type="http://schemas.openxmlformats.org/officeDocument/2006/relationships/image" Target="../media/image2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311700" y="1456500"/>
            <a:ext cx="8520600" cy="22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40"/>
              <a:t>Anchoring Synthetic DNA to a Membrane:</a:t>
            </a:r>
            <a:endParaRPr sz="32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40"/>
              <a:t>A Novel Application of Free Energy Perturbations</a:t>
            </a:r>
            <a:endParaRPr sz="274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90225" y="3648375"/>
            <a:ext cx="7688100" cy="11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Ezry Santiago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Seminar Presentation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November 9, 2021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Prosthetic groups can act as anchors:</a:t>
            </a:r>
            <a:endParaRPr/>
          </a:p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311700" y="2066575"/>
            <a:ext cx="4260300" cy="25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➢"/>
            </a:pPr>
            <a:r>
              <a:rPr lang="en" sz="2200"/>
              <a:t>Chemical interfaces between DNA and other molecules</a:t>
            </a:r>
            <a:endParaRPr sz="2200"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600" y="1152475"/>
            <a:ext cx="2097101" cy="24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875" y="113350"/>
            <a:ext cx="4024124" cy="50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22"/>
          <p:cNvSpPr/>
          <p:nvPr/>
        </p:nvSpPr>
        <p:spPr>
          <a:xfrm rot="2700000">
            <a:off x="6414114" y="2408753"/>
            <a:ext cx="188798" cy="198131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/>
          <p:nvPr/>
        </p:nvSpPr>
        <p:spPr>
          <a:xfrm rot="3566529">
            <a:off x="5782464" y="1682659"/>
            <a:ext cx="188825" cy="19824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2"/>
          <p:cNvSpPr/>
          <p:nvPr/>
        </p:nvSpPr>
        <p:spPr>
          <a:xfrm rot="-4001629">
            <a:off x="6256154" y="1998402"/>
            <a:ext cx="188806" cy="19822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/>
          <p:nvPr/>
        </p:nvSpPr>
        <p:spPr>
          <a:xfrm rot="-2066854">
            <a:off x="5340944" y="1682678"/>
            <a:ext cx="188809" cy="198126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 txBox="1"/>
          <p:nvPr/>
        </p:nvSpPr>
        <p:spPr>
          <a:xfrm>
            <a:off x="7453125" y="746250"/>
            <a:ext cx="120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Prosthetic Groups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0" name="Google Shape;170;p22"/>
          <p:cNvCxnSpPr>
            <a:stCxn id="169" idx="2"/>
          </p:cNvCxnSpPr>
          <p:nvPr/>
        </p:nvCxnSpPr>
        <p:spPr>
          <a:xfrm flipH="1" rot="-5400000">
            <a:off x="8257125" y="1162500"/>
            <a:ext cx="119400" cy="518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22"/>
          <p:cNvCxnSpPr>
            <a:stCxn id="169" idx="1"/>
            <a:endCxn id="167" idx="1"/>
          </p:cNvCxnSpPr>
          <p:nvPr/>
        </p:nvCxnSpPr>
        <p:spPr>
          <a:xfrm flipH="1">
            <a:off x="6441225" y="1054050"/>
            <a:ext cx="1011900" cy="1009800"/>
          </a:xfrm>
          <a:prstGeom prst="curvedConnector3">
            <a:avLst>
              <a:gd fmla="val 496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727650" y="544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DNA Patched to a Membrane (MD Simulation)</a:t>
            </a:r>
            <a:endParaRPr/>
          </a:p>
        </p:txBody>
      </p:sp>
      <p:pic>
        <p:nvPicPr>
          <p:cNvPr id="177" name="Google Shape;177;p23" title="Snap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3456" y="1193575"/>
            <a:ext cx="4137095" cy="399102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/>
        </p:nvSpPr>
        <p:spPr>
          <a:xfrm>
            <a:off x="6922700" y="1940700"/>
            <a:ext cx="1755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Nitrogen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Oxygen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Carbon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Phosphorous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Lipids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Water not shown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question: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prosthetic group stabilizes the DNA-Membrane complex most?</a:t>
            </a:r>
            <a:endParaRPr/>
          </a:p>
        </p:txBody>
      </p:sp>
      <p:sp>
        <p:nvSpPr>
          <p:cNvPr id="185" name="Google Shape;185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Problem: Which prosthetic group is optimal?</a:t>
            </a:r>
            <a:endParaRPr/>
          </a:p>
        </p:txBody>
      </p:sp>
      <p:sp>
        <p:nvSpPr>
          <p:cNvPr id="191" name="Google Shape;191;p25"/>
          <p:cNvSpPr txBox="1"/>
          <p:nvPr/>
        </p:nvSpPr>
        <p:spPr>
          <a:xfrm>
            <a:off x="2149038" y="4648850"/>
            <a:ext cx="484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small selection of possible prosthetic groups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(sterols and sphingosine derivatives)</a:t>
            </a: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437" y="1107125"/>
            <a:ext cx="4121124" cy="363617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is Better: CholTEG or SterolTEG?</a:t>
            </a:r>
            <a:endParaRPr/>
          </a:p>
        </p:txBody>
      </p:sp>
      <p:grpSp>
        <p:nvGrpSpPr>
          <p:cNvPr id="199" name="Google Shape;199;p26"/>
          <p:cNvGrpSpPr/>
          <p:nvPr/>
        </p:nvGrpSpPr>
        <p:grpSpPr>
          <a:xfrm>
            <a:off x="2438400" y="1691163"/>
            <a:ext cx="4267201" cy="2708031"/>
            <a:chOff x="4724400" y="1170125"/>
            <a:chExt cx="4267201" cy="2708031"/>
          </a:xfrm>
        </p:grpSpPr>
        <p:pic>
          <p:nvPicPr>
            <p:cNvPr id="200" name="Google Shape;200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4400" y="1170125"/>
              <a:ext cx="4267201" cy="2708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Google Shape;201;p26"/>
            <p:cNvSpPr txBox="1"/>
            <p:nvPr/>
          </p:nvSpPr>
          <p:spPr>
            <a:xfrm rot="5400000">
              <a:off x="6619225" y="2735625"/>
              <a:ext cx="630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ΔGs</a:t>
              </a:r>
              <a:endParaRPr/>
            </a:p>
          </p:txBody>
        </p:sp>
        <p:sp>
          <p:nvSpPr>
            <p:cNvPr id="202" name="Google Shape;202;p26"/>
            <p:cNvSpPr txBox="1"/>
            <p:nvPr/>
          </p:nvSpPr>
          <p:spPr>
            <a:xfrm rot="-5400000">
              <a:off x="6299900" y="2660575"/>
              <a:ext cx="630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ΔGc</a:t>
              </a:r>
              <a:endParaRPr/>
            </a:p>
          </p:txBody>
        </p:sp>
      </p:grpSp>
      <p:sp>
        <p:nvSpPr>
          <p:cNvPr id="203" name="Google Shape;203;p26"/>
          <p:cNvSpPr/>
          <p:nvPr/>
        </p:nvSpPr>
        <p:spPr>
          <a:xfrm>
            <a:off x="4040175" y="2918875"/>
            <a:ext cx="970200" cy="112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?</a:t>
            </a:r>
            <a:endParaRPr sz="9600"/>
          </a:p>
        </p:txBody>
      </p:sp>
      <p:sp>
        <p:nvSpPr>
          <p:cNvPr id="204" name="Google Shape;204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Free Energies of Insertion</a:t>
            </a:r>
            <a:endParaRPr/>
          </a:p>
        </p:txBody>
      </p:sp>
      <p:sp>
        <p:nvSpPr>
          <p:cNvPr id="210" name="Google Shape;210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/>
          <p:nvPr/>
        </p:nvSpPr>
        <p:spPr>
          <a:xfrm>
            <a:off x="1136098" y="3711635"/>
            <a:ext cx="1620000" cy="143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8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Energy Comparisons</a:t>
            </a:r>
            <a:endParaRPr/>
          </a:p>
        </p:txBody>
      </p:sp>
      <p:cxnSp>
        <p:nvCxnSpPr>
          <p:cNvPr id="217" name="Google Shape;217;p28"/>
          <p:cNvCxnSpPr/>
          <p:nvPr/>
        </p:nvCxnSpPr>
        <p:spPr>
          <a:xfrm rot="10800000">
            <a:off x="2033497" y="2839455"/>
            <a:ext cx="0" cy="856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218" name="Google Shape;218;p28"/>
          <p:cNvPicPr preferRelativeResize="0"/>
          <p:nvPr/>
        </p:nvPicPr>
        <p:blipFill rotWithShape="1">
          <a:blip r:embed="rId3">
            <a:alphaModFix/>
          </a:blip>
          <a:srcRect b="30733" l="0" r="0" t="0"/>
          <a:stretch/>
        </p:blipFill>
        <p:spPr>
          <a:xfrm>
            <a:off x="1378605" y="1701283"/>
            <a:ext cx="1309798" cy="113806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19" name="Google Shape;219;p28"/>
          <p:cNvGrpSpPr/>
          <p:nvPr/>
        </p:nvGrpSpPr>
        <p:grpSpPr>
          <a:xfrm>
            <a:off x="1081262" y="3780291"/>
            <a:ext cx="1531638" cy="1362972"/>
            <a:chOff x="1922265" y="3709998"/>
            <a:chExt cx="1649050" cy="1433500"/>
          </a:xfrm>
        </p:grpSpPr>
        <p:pic>
          <p:nvPicPr>
            <p:cNvPr id="220" name="Google Shape;220;p28"/>
            <p:cNvPicPr preferRelativeResize="0"/>
            <p:nvPr/>
          </p:nvPicPr>
          <p:blipFill rotWithShape="1">
            <a:blip r:embed="rId3">
              <a:alphaModFix/>
            </a:blip>
            <a:srcRect b="0" l="0" r="0" t="70960"/>
            <a:stretch/>
          </p:blipFill>
          <p:spPr>
            <a:xfrm>
              <a:off x="2161060" y="4641692"/>
              <a:ext cx="1410255" cy="5018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8"/>
            <p:cNvPicPr preferRelativeResize="0"/>
            <p:nvPr/>
          </p:nvPicPr>
          <p:blipFill rotWithShape="1">
            <a:blip r:embed="rId3">
              <a:alphaModFix/>
            </a:blip>
            <a:srcRect b="30733" l="0" r="0" t="0"/>
            <a:stretch/>
          </p:blipFill>
          <p:spPr>
            <a:xfrm rot="460455">
              <a:off x="2003638" y="3797627"/>
              <a:ext cx="1409023" cy="11980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2" name="Google Shape;222;p28"/>
          <p:cNvSpPr txBox="1"/>
          <p:nvPr/>
        </p:nvSpPr>
        <p:spPr>
          <a:xfrm rot="5400000">
            <a:off x="1973942" y="3042078"/>
            <a:ext cx="7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ΔG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chol</a:t>
            </a:r>
            <a:endParaRPr baseline="-25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28"/>
          <p:cNvSpPr txBox="1"/>
          <p:nvPr/>
        </p:nvSpPr>
        <p:spPr>
          <a:xfrm>
            <a:off x="4898500" y="1701275"/>
            <a:ext cx="4186500" cy="58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Lato"/>
                <a:ea typeface="Lato"/>
                <a:cs typeface="Lato"/>
                <a:sym typeface="Lato"/>
              </a:rPr>
              <a:t>ΔΔG</a:t>
            </a:r>
            <a:r>
              <a:rPr b="1" baseline="-25000" lang="en" sz="2600">
                <a:latin typeface="Lato"/>
                <a:ea typeface="Lato"/>
                <a:cs typeface="Lato"/>
                <a:sym typeface="Lato"/>
              </a:rPr>
              <a:t>chol→sterol</a:t>
            </a:r>
            <a:r>
              <a:rPr b="1" lang="en" sz="2600">
                <a:latin typeface="Lato"/>
                <a:ea typeface="Lato"/>
                <a:cs typeface="Lato"/>
                <a:sym typeface="Lato"/>
              </a:rPr>
              <a:t>=</a:t>
            </a:r>
            <a:r>
              <a:rPr b="1" lang="en" sz="2600">
                <a:latin typeface="Lato"/>
                <a:ea typeface="Lato"/>
                <a:cs typeface="Lato"/>
                <a:sym typeface="Lato"/>
              </a:rPr>
              <a:t>ΔG</a:t>
            </a:r>
            <a:r>
              <a:rPr b="1" baseline="-25000" lang="en" sz="2600">
                <a:latin typeface="Lato"/>
                <a:ea typeface="Lato"/>
                <a:cs typeface="Lato"/>
                <a:sym typeface="Lato"/>
              </a:rPr>
              <a:t>sterol</a:t>
            </a:r>
            <a:r>
              <a:rPr b="1" lang="en" sz="2600">
                <a:latin typeface="Lato"/>
                <a:ea typeface="Lato"/>
                <a:cs typeface="Lato"/>
                <a:sym typeface="Lato"/>
              </a:rPr>
              <a:t>-</a:t>
            </a:r>
            <a:r>
              <a:rPr b="1" lang="en" sz="2600">
                <a:latin typeface="Lato"/>
                <a:ea typeface="Lato"/>
                <a:cs typeface="Lato"/>
                <a:sym typeface="Lato"/>
              </a:rPr>
              <a:t>ΔG</a:t>
            </a:r>
            <a:r>
              <a:rPr b="1" baseline="-25000" lang="en" sz="2600">
                <a:latin typeface="Lato"/>
                <a:ea typeface="Lato"/>
                <a:cs typeface="Lato"/>
                <a:sym typeface="Lato"/>
              </a:rPr>
              <a:t>chol</a:t>
            </a:r>
            <a:endParaRPr b="1" baseline="-25000" sz="2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28"/>
          <p:cNvSpPr txBox="1"/>
          <p:nvPr/>
        </p:nvSpPr>
        <p:spPr>
          <a:xfrm>
            <a:off x="1476399" y="1358600"/>
            <a:ext cx="12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Chol-TEG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26" name="Google Shape;226;p28"/>
          <p:cNvGrpSpPr/>
          <p:nvPr/>
        </p:nvGrpSpPr>
        <p:grpSpPr>
          <a:xfrm>
            <a:off x="3323437" y="1358600"/>
            <a:ext cx="1634107" cy="3784852"/>
            <a:chOff x="3323437" y="1358600"/>
            <a:chExt cx="1634107" cy="3784852"/>
          </a:xfrm>
        </p:grpSpPr>
        <p:sp>
          <p:nvSpPr>
            <p:cNvPr id="227" name="Google Shape;227;p28"/>
            <p:cNvSpPr/>
            <p:nvPr/>
          </p:nvSpPr>
          <p:spPr>
            <a:xfrm>
              <a:off x="3337544" y="3699737"/>
              <a:ext cx="1620000" cy="1431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" name="Google Shape;228;p28"/>
            <p:cNvPicPr preferRelativeResize="0"/>
            <p:nvPr/>
          </p:nvPicPr>
          <p:blipFill rotWithShape="1">
            <a:blip r:embed="rId3">
              <a:alphaModFix/>
            </a:blip>
            <a:srcRect b="30733" l="0" r="19575" t="0"/>
            <a:stretch/>
          </p:blipFill>
          <p:spPr>
            <a:xfrm>
              <a:off x="3620834" y="1701291"/>
              <a:ext cx="1053370" cy="1138058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29" name="Google Shape;229;p28"/>
            <p:cNvPicPr preferRelativeResize="0"/>
            <p:nvPr/>
          </p:nvPicPr>
          <p:blipFill rotWithShape="1">
            <a:blip r:embed="rId3">
              <a:alphaModFix/>
            </a:blip>
            <a:srcRect b="0" l="0" r="0" t="70960"/>
            <a:stretch/>
          </p:blipFill>
          <p:spPr>
            <a:xfrm>
              <a:off x="3545222" y="4666314"/>
              <a:ext cx="1309798" cy="477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8"/>
            <p:cNvPicPr preferRelativeResize="0"/>
            <p:nvPr/>
          </p:nvPicPr>
          <p:blipFill rotWithShape="1">
            <a:blip r:embed="rId3">
              <a:alphaModFix/>
            </a:blip>
            <a:srcRect b="30733" l="0" r="19852" t="0"/>
            <a:stretch/>
          </p:blipFill>
          <p:spPr>
            <a:xfrm rot="471255">
              <a:off x="3399951" y="3846274"/>
              <a:ext cx="1049269" cy="1138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Google Shape;231;p28"/>
            <p:cNvSpPr txBox="1"/>
            <p:nvPr/>
          </p:nvSpPr>
          <p:spPr>
            <a:xfrm>
              <a:off x="3575262" y="1358600"/>
              <a:ext cx="1279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Sterol</a:t>
              </a:r>
              <a:r>
                <a:rPr lang="en">
                  <a:latin typeface="Lato"/>
                  <a:ea typeface="Lato"/>
                  <a:cs typeface="Lato"/>
                  <a:sym typeface="Lato"/>
                </a:rPr>
                <a:t>-TEG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32" name="Google Shape;232;p28"/>
            <p:cNvCxnSpPr/>
            <p:nvPr/>
          </p:nvCxnSpPr>
          <p:spPr>
            <a:xfrm rot="10800000">
              <a:off x="4179483" y="2824752"/>
              <a:ext cx="0" cy="85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233" name="Google Shape;233;p28"/>
            <p:cNvSpPr txBox="1"/>
            <p:nvPr/>
          </p:nvSpPr>
          <p:spPr>
            <a:xfrm rot="5400000">
              <a:off x="4026929" y="3012463"/>
              <a:ext cx="705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ΔG</a:t>
              </a:r>
              <a:r>
                <a:rPr baseline="-25000" lang="en">
                  <a:latin typeface="Lato"/>
                  <a:ea typeface="Lato"/>
                  <a:cs typeface="Lato"/>
                  <a:sym typeface="Lato"/>
                </a:rPr>
                <a:t>sterol</a:t>
              </a:r>
              <a:endParaRPr baseline="-250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34" name="Google Shape;234;p28"/>
          <p:cNvSpPr txBox="1"/>
          <p:nvPr/>
        </p:nvSpPr>
        <p:spPr>
          <a:xfrm>
            <a:off x="4898500" y="2636000"/>
            <a:ext cx="4245600" cy="92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ΔΔG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&lt;0 Chol is more stable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ΔΔG&gt;0 Sterol is more stable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/>
          <p:nvPr/>
        </p:nvSpPr>
        <p:spPr>
          <a:xfrm>
            <a:off x="6168425" y="1190225"/>
            <a:ext cx="1889400" cy="382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Energy Calculations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 1: Spatial Method(s)</a:t>
            </a:r>
            <a:endParaRPr/>
          </a:p>
        </p:txBody>
      </p:sp>
      <p:sp>
        <p:nvSpPr>
          <p:cNvPr id="241" name="Google Shape;241;p29"/>
          <p:cNvSpPr txBox="1"/>
          <p:nvPr>
            <p:ph idx="1" type="body"/>
          </p:nvPr>
        </p:nvSpPr>
        <p:spPr>
          <a:xfrm>
            <a:off x="729325" y="2288700"/>
            <a:ext cx="3774300" cy="20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Push/pull the prosthetic group in/out of the membrane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Measure the resulting reactive forces to estimate the change in F over time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Sum the changes  over dt to get the total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Repeat for each prosthetic group</a:t>
            </a:r>
            <a:endParaRPr/>
          </a:p>
        </p:txBody>
      </p:sp>
      <p:sp>
        <p:nvSpPr>
          <p:cNvPr id="242" name="Google Shape;242;p29"/>
          <p:cNvSpPr txBox="1"/>
          <p:nvPr/>
        </p:nvSpPr>
        <p:spPr>
          <a:xfrm>
            <a:off x="0" y="4774950"/>
            <a:ext cx="309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Images made with ChemDraw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Google Shape;244;p29"/>
          <p:cNvPicPr preferRelativeResize="0"/>
          <p:nvPr/>
        </p:nvPicPr>
        <p:blipFill rotWithShape="1">
          <a:blip r:embed="rId3">
            <a:alphaModFix/>
          </a:blip>
          <a:srcRect b="30733" l="0" r="0" t="0"/>
          <a:stretch/>
        </p:blipFill>
        <p:spPr>
          <a:xfrm>
            <a:off x="6514030" y="1318658"/>
            <a:ext cx="1309798" cy="11380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29"/>
          <p:cNvGrpSpPr/>
          <p:nvPr/>
        </p:nvGrpSpPr>
        <p:grpSpPr>
          <a:xfrm>
            <a:off x="6216687" y="3397666"/>
            <a:ext cx="1531638" cy="1362972"/>
            <a:chOff x="1922265" y="3709998"/>
            <a:chExt cx="1649050" cy="1433500"/>
          </a:xfrm>
        </p:grpSpPr>
        <p:pic>
          <p:nvPicPr>
            <p:cNvPr id="246" name="Google Shape;246;p29"/>
            <p:cNvPicPr preferRelativeResize="0"/>
            <p:nvPr/>
          </p:nvPicPr>
          <p:blipFill rotWithShape="1">
            <a:blip r:embed="rId3">
              <a:alphaModFix/>
            </a:blip>
            <a:srcRect b="0" l="0" r="0" t="70960"/>
            <a:stretch/>
          </p:blipFill>
          <p:spPr>
            <a:xfrm>
              <a:off x="2161060" y="4641692"/>
              <a:ext cx="1410255" cy="5018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29"/>
            <p:cNvPicPr preferRelativeResize="0"/>
            <p:nvPr/>
          </p:nvPicPr>
          <p:blipFill rotWithShape="1">
            <a:blip r:embed="rId3">
              <a:alphaModFix/>
            </a:blip>
            <a:srcRect b="30733" l="0" r="0" t="0"/>
            <a:stretch/>
          </p:blipFill>
          <p:spPr>
            <a:xfrm rot="460455">
              <a:off x="2003638" y="3797627"/>
              <a:ext cx="1409023" cy="119806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48" name="Google Shape;248;p29"/>
          <p:cNvCxnSpPr>
            <a:endCxn id="244" idx="2"/>
          </p:cNvCxnSpPr>
          <p:nvPr/>
        </p:nvCxnSpPr>
        <p:spPr>
          <a:xfrm flipH="1" rot="10800000">
            <a:off x="7160229" y="2456727"/>
            <a:ext cx="8700" cy="186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" name="Google Shape;249;p29"/>
          <p:cNvSpPr txBox="1"/>
          <p:nvPr/>
        </p:nvSpPr>
        <p:spPr>
          <a:xfrm rot="5400000">
            <a:off x="5773000" y="4118550"/>
            <a:ext cx="30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Pulling Force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Energy Comparisons: </a:t>
            </a:r>
            <a:r>
              <a:rPr lang="en"/>
              <a:t>Thermodynamic Cycle</a:t>
            </a:r>
            <a:endParaRPr/>
          </a:p>
        </p:txBody>
      </p:sp>
      <p:pic>
        <p:nvPicPr>
          <p:cNvPr id="255" name="Google Shape;25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425" y="1358596"/>
            <a:ext cx="1309798" cy="16430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56" name="Google Shape;256;p30"/>
          <p:cNvGrpSpPr/>
          <p:nvPr/>
        </p:nvGrpSpPr>
        <p:grpSpPr>
          <a:xfrm>
            <a:off x="442362" y="3001774"/>
            <a:ext cx="1674836" cy="2141514"/>
            <a:chOff x="442362" y="3001774"/>
            <a:chExt cx="1674836" cy="2141514"/>
          </a:xfrm>
        </p:grpSpPr>
        <p:sp>
          <p:nvSpPr>
            <p:cNvPr id="257" name="Google Shape;257;p30"/>
            <p:cNvSpPr/>
            <p:nvPr/>
          </p:nvSpPr>
          <p:spPr>
            <a:xfrm>
              <a:off x="497198" y="3711660"/>
              <a:ext cx="1620000" cy="1431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8" name="Google Shape;258;p30"/>
            <p:cNvCxnSpPr>
              <a:stCxn id="257" idx="0"/>
            </p:cNvCxnSpPr>
            <p:nvPr/>
          </p:nvCxnSpPr>
          <p:spPr>
            <a:xfrm rot="10800000">
              <a:off x="1295798" y="3009360"/>
              <a:ext cx="11400" cy="702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grpSp>
          <p:nvGrpSpPr>
            <p:cNvPr id="259" name="Google Shape;259;p30"/>
            <p:cNvGrpSpPr/>
            <p:nvPr/>
          </p:nvGrpSpPr>
          <p:grpSpPr>
            <a:xfrm>
              <a:off x="442362" y="3780316"/>
              <a:ext cx="1531638" cy="1362972"/>
              <a:chOff x="1922265" y="3709998"/>
              <a:chExt cx="1649050" cy="1433500"/>
            </a:xfrm>
          </p:grpSpPr>
          <p:pic>
            <p:nvPicPr>
              <p:cNvPr id="260" name="Google Shape;260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70960"/>
              <a:stretch/>
            </p:blipFill>
            <p:spPr>
              <a:xfrm>
                <a:off x="2161060" y="4641692"/>
                <a:ext cx="1410255" cy="5018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1" name="Google Shape;261;p30"/>
              <p:cNvPicPr preferRelativeResize="0"/>
              <p:nvPr/>
            </p:nvPicPr>
            <p:blipFill rotWithShape="1">
              <a:blip r:embed="rId3">
                <a:alphaModFix/>
              </a:blip>
              <a:srcRect b="30733" l="0" r="0" t="0"/>
              <a:stretch/>
            </p:blipFill>
            <p:spPr>
              <a:xfrm rot="460455">
                <a:off x="2003638" y="3797627"/>
                <a:ext cx="1409023" cy="11980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2" name="Google Shape;262;p30"/>
            <p:cNvSpPr txBox="1"/>
            <p:nvPr/>
          </p:nvSpPr>
          <p:spPr>
            <a:xfrm rot="5400000">
              <a:off x="1133525" y="3220174"/>
              <a:ext cx="837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ΔG</a:t>
              </a:r>
              <a:r>
                <a:rPr baseline="-25000" lang="en">
                  <a:latin typeface="Lato"/>
                  <a:ea typeface="Lato"/>
                  <a:cs typeface="Lato"/>
                  <a:sym typeface="Lato"/>
                </a:rPr>
                <a:t>chol</a:t>
              </a:r>
              <a:endParaRPr baseline="-250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63" name="Google Shape;263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30"/>
          <p:cNvSpPr txBox="1"/>
          <p:nvPr/>
        </p:nvSpPr>
        <p:spPr>
          <a:xfrm>
            <a:off x="5115175" y="2486400"/>
            <a:ext cx="3870300" cy="461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ΔΔG</a:t>
            </a:r>
            <a:r>
              <a:rPr b="1" baseline="-25000" lang="en" sz="1800">
                <a:latin typeface="Lato"/>
                <a:ea typeface="Lato"/>
                <a:cs typeface="Lato"/>
                <a:sym typeface="Lato"/>
              </a:rPr>
              <a:t>chol→sterol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=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ΔG</a:t>
            </a:r>
            <a:r>
              <a:rPr b="1" baseline="-25000" lang="en" sz="1800">
                <a:latin typeface="Lato"/>
                <a:ea typeface="Lato"/>
                <a:cs typeface="Lato"/>
                <a:sym typeface="Lato"/>
              </a:rPr>
              <a:t>sterol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-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ΔG</a:t>
            </a:r>
            <a:r>
              <a:rPr b="1" baseline="-25000" lang="en" sz="1800">
                <a:latin typeface="Lato"/>
                <a:ea typeface="Lato"/>
                <a:cs typeface="Lato"/>
                <a:sym typeface="Lato"/>
              </a:rPr>
              <a:t>chol</a:t>
            </a:r>
            <a:endParaRPr b="1" baseline="-2500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30"/>
          <p:cNvSpPr txBox="1"/>
          <p:nvPr/>
        </p:nvSpPr>
        <p:spPr>
          <a:xfrm>
            <a:off x="1108024" y="1315375"/>
            <a:ext cx="12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Chol-TEG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30"/>
          <p:cNvSpPr txBox="1"/>
          <p:nvPr/>
        </p:nvSpPr>
        <p:spPr>
          <a:xfrm>
            <a:off x="3835387" y="1315375"/>
            <a:ext cx="12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Sterol-TEG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7" name="Google Shape;26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6998" y="1358604"/>
            <a:ext cx="1309774" cy="16430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68" name="Google Shape;268;p30"/>
          <p:cNvCxnSpPr/>
          <p:nvPr/>
        </p:nvCxnSpPr>
        <p:spPr>
          <a:xfrm rot="10800000">
            <a:off x="4111833" y="3001776"/>
            <a:ext cx="0" cy="69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" name="Google Shape;269;p30"/>
          <p:cNvSpPr txBox="1"/>
          <p:nvPr/>
        </p:nvSpPr>
        <p:spPr>
          <a:xfrm rot="5400000">
            <a:off x="3961800" y="3148923"/>
            <a:ext cx="7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-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ΔG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sterol</a:t>
            </a:r>
            <a:endParaRPr baseline="-250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70" name="Google Shape;270;p30"/>
          <p:cNvGrpSpPr/>
          <p:nvPr/>
        </p:nvGrpSpPr>
        <p:grpSpPr>
          <a:xfrm>
            <a:off x="2159425" y="3699737"/>
            <a:ext cx="2798119" cy="1443715"/>
            <a:chOff x="2159425" y="3699737"/>
            <a:chExt cx="2798119" cy="1443715"/>
          </a:xfrm>
        </p:grpSpPr>
        <p:sp>
          <p:nvSpPr>
            <p:cNvPr id="271" name="Google Shape;271;p30"/>
            <p:cNvSpPr/>
            <p:nvPr/>
          </p:nvSpPr>
          <p:spPr>
            <a:xfrm>
              <a:off x="3337544" y="3699737"/>
              <a:ext cx="1620000" cy="1431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2" name="Google Shape;272;p30"/>
            <p:cNvPicPr preferRelativeResize="0"/>
            <p:nvPr/>
          </p:nvPicPr>
          <p:blipFill rotWithShape="1">
            <a:blip r:embed="rId3">
              <a:alphaModFix/>
            </a:blip>
            <a:srcRect b="0" l="0" r="0" t="70960"/>
            <a:stretch/>
          </p:blipFill>
          <p:spPr>
            <a:xfrm>
              <a:off x="3545222" y="4666314"/>
              <a:ext cx="1309798" cy="477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30"/>
            <p:cNvPicPr preferRelativeResize="0"/>
            <p:nvPr/>
          </p:nvPicPr>
          <p:blipFill rotWithShape="1">
            <a:blip r:embed="rId3">
              <a:alphaModFix/>
            </a:blip>
            <a:srcRect b="30733" l="0" r="19852" t="0"/>
            <a:stretch/>
          </p:blipFill>
          <p:spPr>
            <a:xfrm rot="471255">
              <a:off x="3399951" y="3846274"/>
              <a:ext cx="1049269" cy="11386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4" name="Google Shape;274;p30"/>
            <p:cNvCxnSpPr/>
            <p:nvPr/>
          </p:nvCxnSpPr>
          <p:spPr>
            <a:xfrm rot="10800000">
              <a:off x="2159425" y="4260975"/>
              <a:ext cx="11640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275" name="Google Shape;275;p30"/>
            <p:cNvSpPr txBox="1"/>
            <p:nvPr/>
          </p:nvSpPr>
          <p:spPr>
            <a:xfrm>
              <a:off x="2159425" y="3860775"/>
              <a:ext cx="110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ΔG</a:t>
              </a:r>
              <a:r>
                <a:rPr baseline="-25000" lang="en">
                  <a:latin typeface="Lato"/>
                  <a:ea typeface="Lato"/>
                  <a:cs typeface="Lato"/>
                  <a:sym typeface="Lato"/>
                </a:rPr>
                <a:t>membrane</a:t>
              </a:r>
              <a:endParaRPr baseline="-250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76" name="Google Shape;276;p30"/>
          <p:cNvGrpSpPr/>
          <p:nvPr/>
        </p:nvGrpSpPr>
        <p:grpSpPr>
          <a:xfrm>
            <a:off x="2143175" y="1715575"/>
            <a:ext cx="1415700" cy="400200"/>
            <a:chOff x="2143175" y="1715575"/>
            <a:chExt cx="1415700" cy="400200"/>
          </a:xfrm>
        </p:grpSpPr>
        <p:cxnSp>
          <p:nvCxnSpPr>
            <p:cNvPr id="277" name="Google Shape;277;p30"/>
            <p:cNvCxnSpPr/>
            <p:nvPr/>
          </p:nvCxnSpPr>
          <p:spPr>
            <a:xfrm rot="10800000">
              <a:off x="2143175" y="2115775"/>
              <a:ext cx="14157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78" name="Google Shape;278;p30"/>
            <p:cNvSpPr txBox="1"/>
            <p:nvPr/>
          </p:nvSpPr>
          <p:spPr>
            <a:xfrm>
              <a:off x="2357637" y="1715575"/>
              <a:ext cx="980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-</a:t>
              </a:r>
              <a:r>
                <a:rPr lang="en">
                  <a:latin typeface="Lato"/>
                  <a:ea typeface="Lato"/>
                  <a:cs typeface="Lato"/>
                  <a:sym typeface="Lato"/>
                </a:rPr>
                <a:t>ΔG</a:t>
              </a:r>
              <a:r>
                <a:rPr baseline="-25000" lang="en">
                  <a:latin typeface="Lato"/>
                  <a:ea typeface="Lato"/>
                  <a:cs typeface="Lato"/>
                  <a:sym typeface="Lato"/>
                </a:rPr>
                <a:t>solvent</a:t>
              </a:r>
              <a:endParaRPr baseline="-250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79" name="Google Shape;279;p30"/>
          <p:cNvSpPr txBox="1"/>
          <p:nvPr/>
        </p:nvSpPr>
        <p:spPr>
          <a:xfrm>
            <a:off x="5115175" y="1654075"/>
            <a:ext cx="3870300" cy="461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ΔG</a:t>
            </a:r>
            <a:r>
              <a:rPr b="1" baseline="-25000" lang="en" sz="1800">
                <a:latin typeface="Lato"/>
                <a:ea typeface="Lato"/>
                <a:cs typeface="Lato"/>
                <a:sym typeface="Lato"/>
              </a:rPr>
              <a:t>chol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+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ΔG</a:t>
            </a:r>
            <a:r>
              <a:rPr b="1" baseline="-25000" lang="en" sz="1800">
                <a:latin typeface="Lato"/>
                <a:ea typeface="Lato"/>
                <a:cs typeface="Lato"/>
                <a:sym typeface="Lato"/>
              </a:rPr>
              <a:t>membrane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-ΔG</a:t>
            </a:r>
            <a:r>
              <a:rPr b="1" baseline="-25000" lang="en" sz="1800">
                <a:latin typeface="Lato"/>
                <a:ea typeface="Lato"/>
                <a:cs typeface="Lato"/>
                <a:sym typeface="Lato"/>
              </a:rPr>
              <a:t>sterol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-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ΔG</a:t>
            </a:r>
            <a:r>
              <a:rPr b="1" baseline="-25000" lang="en" sz="1800">
                <a:latin typeface="Lato"/>
                <a:ea typeface="Lato"/>
                <a:cs typeface="Lato"/>
                <a:sym typeface="Lato"/>
              </a:rPr>
              <a:t>solvent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=0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30"/>
          <p:cNvSpPr txBox="1"/>
          <p:nvPr/>
        </p:nvSpPr>
        <p:spPr>
          <a:xfrm>
            <a:off x="5115175" y="3318725"/>
            <a:ext cx="3870300" cy="461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ΔΔG</a:t>
            </a:r>
            <a:r>
              <a:rPr b="1" baseline="-25000" lang="en" sz="1800">
                <a:latin typeface="Lato"/>
                <a:ea typeface="Lato"/>
                <a:cs typeface="Lato"/>
                <a:sym typeface="Lato"/>
              </a:rPr>
              <a:t>chol→sterol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=ΔG</a:t>
            </a:r>
            <a:r>
              <a:rPr b="1" baseline="-25000" lang="en" sz="1800">
                <a:latin typeface="Lato"/>
                <a:ea typeface="Lato"/>
                <a:cs typeface="Lato"/>
                <a:sym typeface="Lato"/>
              </a:rPr>
              <a:t>membrane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-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ΔG</a:t>
            </a:r>
            <a:r>
              <a:rPr b="1" baseline="-25000" lang="en" sz="1800">
                <a:latin typeface="Lato"/>
                <a:ea typeface="Lato"/>
                <a:cs typeface="Lato"/>
                <a:sym typeface="Lato"/>
              </a:rPr>
              <a:t>solvent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30"/>
          <p:cNvSpPr/>
          <p:nvPr/>
        </p:nvSpPr>
        <p:spPr>
          <a:xfrm>
            <a:off x="4638175" y="2231850"/>
            <a:ext cx="162300" cy="27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1" title="group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4163" y="1373650"/>
            <a:ext cx="323983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1"/>
          <p:cNvSpPr txBox="1"/>
          <p:nvPr>
            <p:ph idx="1" type="body"/>
          </p:nvPr>
        </p:nvSpPr>
        <p:spPr>
          <a:xfrm>
            <a:off x="729450" y="3038525"/>
            <a:ext cx="3774300" cy="20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</a:t>
            </a:r>
            <a:r>
              <a:rPr lang="en"/>
              <a:t>ecompose the two states into N intermediates: {λ</a:t>
            </a:r>
            <a:r>
              <a:rPr baseline="-25000" lang="en"/>
              <a:t>0</a:t>
            </a:r>
            <a:r>
              <a:rPr lang="en"/>
              <a:t>,λ</a:t>
            </a:r>
            <a:r>
              <a:rPr baseline="-25000" lang="en"/>
              <a:t>1</a:t>
            </a:r>
            <a:r>
              <a:rPr lang="en"/>
              <a:t>,λ</a:t>
            </a:r>
            <a:r>
              <a:rPr baseline="-25000" lang="en"/>
              <a:t>2</a:t>
            </a:r>
            <a:r>
              <a:rPr lang="en"/>
              <a:t>...λ</a:t>
            </a:r>
            <a:r>
              <a:rPr baseline="-25000" lang="en"/>
              <a:t>N</a:t>
            </a:r>
            <a:r>
              <a:rPr lang="en"/>
              <a:t>}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Simulate in state λ</a:t>
            </a:r>
            <a:r>
              <a:rPr baseline="-25000" lang="en"/>
              <a:t>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Periodically calculate the internal energy (E) as if we were in state λ</a:t>
            </a:r>
            <a:r>
              <a:rPr baseline="-25000" lang="en"/>
              <a:t>i+1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 the Boltzmann distribution to estimate ΔG(λ</a:t>
            </a:r>
            <a:r>
              <a:rPr baseline="-25000" lang="en"/>
              <a:t>i</a:t>
            </a:r>
            <a:r>
              <a:rPr lang="en"/>
              <a:t>,</a:t>
            </a:r>
            <a:r>
              <a:rPr baseline="-25000" lang="en"/>
              <a:t> </a:t>
            </a:r>
            <a:r>
              <a:rPr lang="en"/>
              <a:t>λ</a:t>
            </a:r>
            <a:r>
              <a:rPr baseline="-25000" lang="en"/>
              <a:t>i+1</a:t>
            </a:r>
            <a:r>
              <a:rPr lang="en"/>
              <a:t>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Sum over all substates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"/>
          <p:cNvSpPr txBox="1"/>
          <p:nvPr>
            <p:ph type="title"/>
          </p:nvPr>
        </p:nvSpPr>
        <p:spPr>
          <a:xfrm>
            <a:off x="729450" y="1318650"/>
            <a:ext cx="6312900" cy="8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</a:t>
            </a:r>
            <a:r>
              <a:rPr lang="en"/>
              <a:t>ΔG</a:t>
            </a:r>
            <a:r>
              <a:rPr baseline="-25000" lang="en"/>
              <a:t>membrane</a:t>
            </a:r>
            <a:r>
              <a:rPr lang="en"/>
              <a:t> and </a:t>
            </a:r>
            <a:r>
              <a:rPr lang="en"/>
              <a:t>ΔG</a:t>
            </a:r>
            <a:r>
              <a:rPr baseline="-25000" lang="en"/>
              <a:t>solvent</a:t>
            </a:r>
            <a:r>
              <a:rPr lang="en"/>
              <a:t>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Alchemical Free Energy Calculations (FEP)</a:t>
            </a:r>
            <a:endParaRPr/>
          </a:p>
        </p:txBody>
      </p:sp>
      <p:sp>
        <p:nvSpPr>
          <p:cNvPr id="289" name="Google Shape;289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0" name="Google Shape;29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800" y="2253925"/>
            <a:ext cx="3589601" cy="6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1"/>
          <p:cNvPicPr preferRelativeResize="0"/>
          <p:nvPr/>
        </p:nvPicPr>
        <p:blipFill rotWithShape="1">
          <a:blip r:embed="rId5">
            <a:alphaModFix/>
          </a:blip>
          <a:srcRect b="0" l="64703" r="31086" t="0"/>
          <a:stretch/>
        </p:blipFill>
        <p:spPr>
          <a:xfrm>
            <a:off x="4332349" y="2305350"/>
            <a:ext cx="151126" cy="6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Drug Delivery</a:t>
            </a:r>
            <a:endParaRPr/>
          </a:p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>
            <p:ph type="title"/>
          </p:nvPr>
        </p:nvSpPr>
        <p:spPr>
          <a:xfrm>
            <a:off x="729450" y="390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 and Challenges of Alchemical Free Energy Perturbations</a:t>
            </a:r>
            <a:endParaRPr/>
          </a:p>
        </p:txBody>
      </p:sp>
      <p:sp>
        <p:nvSpPr>
          <p:cNvPr id="297" name="Google Shape;297;p32"/>
          <p:cNvSpPr txBox="1"/>
          <p:nvPr>
            <p:ph idx="1" type="body"/>
          </p:nvPr>
        </p:nvSpPr>
        <p:spPr>
          <a:xfrm>
            <a:off x="729450" y="1714975"/>
            <a:ext cx="7688700" cy="30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Uses:</a:t>
            </a:r>
            <a:endParaRPr sz="2200"/>
          </a:p>
          <a:p>
            <a:pPr indent="-35782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200"/>
              <a:t>Traditionally used in drug discovery</a:t>
            </a:r>
            <a:endParaRPr sz="2200"/>
          </a:p>
          <a:p>
            <a:pPr indent="-35782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00"/>
              <a:t>Application to membrane dynamics is very new (&lt;5 years)</a:t>
            </a:r>
            <a:endParaRPr sz="2200"/>
          </a:p>
          <a:p>
            <a:pPr indent="-35782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00"/>
              <a:t>When it works, it’s much more efficient than spatial methods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/>
              <a:t>Challenges:</a:t>
            </a:r>
            <a:endParaRPr sz="2200"/>
          </a:p>
          <a:p>
            <a:pPr indent="-35782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200"/>
              <a:t>Windows can’t be too wide</a:t>
            </a:r>
            <a:endParaRPr sz="2200"/>
          </a:p>
          <a:p>
            <a:pPr indent="-35782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00"/>
              <a:t>Each window must be simulated for a sufficient time</a:t>
            </a:r>
            <a:endParaRPr sz="2200"/>
          </a:p>
        </p:txBody>
      </p:sp>
      <p:sp>
        <p:nvSpPr>
          <p:cNvPr id="298" name="Google Shape;298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FEP work in this system?</a:t>
            </a:r>
            <a:endParaRPr/>
          </a:p>
        </p:txBody>
      </p:sp>
      <p:sp>
        <p:nvSpPr>
          <p:cNvPr id="304" name="Google Shape;304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Main Criteria:</a:t>
            </a:r>
            <a:endParaRPr/>
          </a:p>
        </p:txBody>
      </p:sp>
      <p:sp>
        <p:nvSpPr>
          <p:cNvPr id="310" name="Google Shape;310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Convergence: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Does our estimate stabilize over simulation time?</a:t>
            </a:r>
            <a:endParaRPr baseline="-25000"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Error: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How large is the remaining error?</a:t>
            </a:r>
            <a:endParaRPr sz="1800"/>
          </a:p>
        </p:txBody>
      </p:sp>
      <p:sp>
        <p:nvSpPr>
          <p:cNvPr id="311" name="Google Shape;311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Hysteresis Plots and Convergence</a:t>
            </a:r>
            <a:endParaRPr/>
          </a:p>
        </p:txBody>
      </p:sp>
      <p:sp>
        <p:nvSpPr>
          <p:cNvPr id="317" name="Google Shape;317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35"/>
          <p:cNvSpPr txBox="1"/>
          <p:nvPr/>
        </p:nvSpPr>
        <p:spPr>
          <a:xfrm>
            <a:off x="669475" y="2800025"/>
            <a:ext cx="2875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For every pair λ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and λ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i+1</a:t>
            </a:r>
            <a:endParaRPr baseline="-25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With sufficient simulation time: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ΔG(λ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λ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i+1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) =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ΔG(λ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i+1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,λ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I.e. The calculation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converges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9" name="Google Shape;3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75" y="1835263"/>
            <a:ext cx="3589601" cy="6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576" y="1259525"/>
            <a:ext cx="4937027" cy="3290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Attempt (July) </a:t>
            </a:r>
            <a:endParaRPr/>
          </a:p>
        </p:txBody>
      </p:sp>
      <p:sp>
        <p:nvSpPr>
          <p:cNvPr id="326" name="Google Shape;326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Google Shape;3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38" y="1300150"/>
            <a:ext cx="5598730" cy="373157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6"/>
          <p:cNvSpPr txBox="1"/>
          <p:nvPr/>
        </p:nvSpPr>
        <p:spPr>
          <a:xfrm>
            <a:off x="6086975" y="2750288"/>
            <a:ext cx="2495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Issues: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Differences are large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Sign switch near 0.5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Attempt</a:t>
            </a:r>
            <a:endParaRPr/>
          </a:p>
        </p:txBody>
      </p:sp>
      <p:sp>
        <p:nvSpPr>
          <p:cNvPr id="334" name="Google Shape;334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5" name="Google Shape;3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38" y="1327125"/>
            <a:ext cx="5598730" cy="373157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7"/>
          <p:cNvSpPr txBox="1"/>
          <p:nvPr/>
        </p:nvSpPr>
        <p:spPr>
          <a:xfrm>
            <a:off x="6197875" y="2669550"/>
            <a:ext cx="2648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Issues: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Differences are large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Sign switch near 0.5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Stubborn difference at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Penultimate</a:t>
            </a:r>
            <a:r>
              <a:rPr lang="en"/>
              <a:t> Attempt</a:t>
            </a:r>
            <a:endParaRPr/>
          </a:p>
        </p:txBody>
      </p:sp>
      <p:sp>
        <p:nvSpPr>
          <p:cNvPr id="342" name="Google Shape;342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3" name="Google Shape;3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337450"/>
            <a:ext cx="5598730" cy="373157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8"/>
          <p:cNvSpPr txBox="1"/>
          <p:nvPr/>
        </p:nvSpPr>
        <p:spPr>
          <a:xfrm>
            <a:off x="6093750" y="2464475"/>
            <a:ext cx="2901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We tried everything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Issues: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Differences are large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Sign switch near 0.5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Stubborn difference at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5" name="Google Shape;345;p38"/>
          <p:cNvCxnSpPr/>
          <p:nvPr/>
        </p:nvCxnSpPr>
        <p:spPr>
          <a:xfrm rot="10800000">
            <a:off x="1636575" y="2610700"/>
            <a:ext cx="6900" cy="102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" name="Google Shape;346;p38"/>
          <p:cNvCxnSpPr/>
          <p:nvPr/>
        </p:nvCxnSpPr>
        <p:spPr>
          <a:xfrm rot="10800000">
            <a:off x="1775450" y="2249100"/>
            <a:ext cx="6900" cy="102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38"/>
          <p:cNvCxnSpPr/>
          <p:nvPr/>
        </p:nvCxnSpPr>
        <p:spPr>
          <a:xfrm rot="10800000">
            <a:off x="1914325" y="2279750"/>
            <a:ext cx="6900" cy="102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38"/>
          <p:cNvCxnSpPr/>
          <p:nvPr/>
        </p:nvCxnSpPr>
        <p:spPr>
          <a:xfrm rot="10800000">
            <a:off x="2087025" y="2279750"/>
            <a:ext cx="6900" cy="102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 txBox="1"/>
          <p:nvPr>
            <p:ph type="title"/>
          </p:nvPr>
        </p:nvSpPr>
        <p:spPr>
          <a:xfrm>
            <a:off x="378750" y="864300"/>
            <a:ext cx="84609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was a bug in NAMD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implications for many other labs</a:t>
            </a:r>
            <a:endParaRPr/>
          </a:p>
        </p:txBody>
      </p:sp>
      <p:sp>
        <p:nvSpPr>
          <p:cNvPr id="354" name="Google Shape;354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5" name="Google Shape;3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77336"/>
            <a:ext cx="9144000" cy="924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Latest Results (still running, preliminary)</a:t>
            </a:r>
            <a:endParaRPr/>
          </a:p>
        </p:txBody>
      </p:sp>
      <p:sp>
        <p:nvSpPr>
          <p:cNvPr id="361" name="Google Shape;361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38" y="1306875"/>
            <a:ext cx="5598730" cy="3731576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0"/>
          <p:cNvSpPr txBox="1"/>
          <p:nvPr/>
        </p:nvSpPr>
        <p:spPr>
          <a:xfrm>
            <a:off x="6080225" y="2679888"/>
            <a:ext cx="2901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Issues: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 strike="sngStrike">
                <a:latin typeface="Lato"/>
                <a:ea typeface="Lato"/>
                <a:cs typeface="Lato"/>
                <a:sym typeface="Lato"/>
              </a:rPr>
              <a:t>Differences are smaller still</a:t>
            </a:r>
            <a:endParaRPr strike="sngStrike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 strike="sngStrike">
                <a:latin typeface="Lato"/>
                <a:ea typeface="Lato"/>
                <a:cs typeface="Lato"/>
                <a:sym typeface="Lato"/>
              </a:rPr>
              <a:t>Sign switch near 0.5</a:t>
            </a:r>
            <a:endParaRPr strike="sngStrike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Stubborn difference at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1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Sterol is more stable in the membrane</a:t>
            </a:r>
            <a:endParaRPr/>
          </a:p>
        </p:txBody>
      </p:sp>
      <p:sp>
        <p:nvSpPr>
          <p:cNvPr id="369" name="Google Shape;369;p41"/>
          <p:cNvSpPr txBox="1"/>
          <p:nvPr/>
        </p:nvSpPr>
        <p:spPr>
          <a:xfrm>
            <a:off x="2279900" y="1854175"/>
            <a:ext cx="4608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ΔG</a:t>
            </a:r>
            <a:r>
              <a:rPr baseline="-25000" lang="en" sz="2100">
                <a:latin typeface="Lato"/>
                <a:ea typeface="Lato"/>
                <a:cs typeface="Lato"/>
                <a:sym typeface="Lato"/>
              </a:rPr>
              <a:t>mutation </a:t>
            </a:r>
            <a:r>
              <a:rPr lang="en" sz="2100">
                <a:latin typeface="Lato"/>
                <a:ea typeface="Lato"/>
                <a:cs typeface="Lato"/>
                <a:sym typeface="Lato"/>
              </a:rPr>
              <a:t>= -1.6 </a:t>
            </a:r>
            <a:r>
              <a:rPr lang="en" sz="2100" u="sng"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2100">
                <a:latin typeface="Lato"/>
                <a:ea typeface="Lato"/>
                <a:cs typeface="Lato"/>
                <a:sym typeface="Lato"/>
              </a:rPr>
              <a:t> 0.6 kcal/mol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1" name="Google Shape;371;p41"/>
          <p:cNvPicPr preferRelativeResize="0"/>
          <p:nvPr/>
        </p:nvPicPr>
        <p:blipFill rotWithShape="1">
          <a:blip r:embed="rId3">
            <a:alphaModFix/>
          </a:blip>
          <a:srcRect b="0" l="0" r="0" t="70960"/>
          <a:stretch/>
        </p:blipFill>
        <p:spPr>
          <a:xfrm>
            <a:off x="2531204" y="3732296"/>
            <a:ext cx="1605308" cy="56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1"/>
          <p:cNvPicPr preferRelativeResize="0"/>
          <p:nvPr/>
        </p:nvPicPr>
        <p:blipFill rotWithShape="1">
          <a:blip r:embed="rId3">
            <a:alphaModFix/>
          </a:blip>
          <a:srcRect b="30733" l="0" r="0" t="0"/>
          <a:stretch/>
        </p:blipFill>
        <p:spPr>
          <a:xfrm rot="452655">
            <a:off x="2352251" y="2787701"/>
            <a:ext cx="1603421" cy="134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1"/>
          <p:cNvPicPr preferRelativeResize="0"/>
          <p:nvPr/>
        </p:nvPicPr>
        <p:blipFill rotWithShape="1">
          <a:blip r:embed="rId3">
            <a:alphaModFix/>
          </a:blip>
          <a:srcRect b="0" l="0" r="0" t="70960"/>
          <a:stretch/>
        </p:blipFill>
        <p:spPr>
          <a:xfrm>
            <a:off x="5279321" y="3732296"/>
            <a:ext cx="1605308" cy="56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 rotWithShape="1">
          <a:blip r:embed="rId3">
            <a:alphaModFix/>
          </a:blip>
          <a:srcRect b="30733" l="0" r="19852" t="0"/>
          <a:stretch/>
        </p:blipFill>
        <p:spPr>
          <a:xfrm rot="452650">
            <a:off x="5101746" y="2766812"/>
            <a:ext cx="1285054" cy="1340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5" name="Google Shape;375;p41"/>
          <p:cNvGrpSpPr/>
          <p:nvPr/>
        </p:nvGrpSpPr>
        <p:grpSpPr>
          <a:xfrm rot="-5400000">
            <a:off x="4470800" y="2951300"/>
            <a:ext cx="400200" cy="1280100"/>
            <a:chOff x="6043452" y="3256215"/>
            <a:chExt cx="400200" cy="1280100"/>
          </a:xfrm>
        </p:grpSpPr>
        <p:cxnSp>
          <p:nvCxnSpPr>
            <p:cNvPr id="376" name="Google Shape;376;p41"/>
            <p:cNvCxnSpPr/>
            <p:nvPr/>
          </p:nvCxnSpPr>
          <p:spPr>
            <a:xfrm flipH="1" rot="5400000">
              <a:off x="5458240" y="3892665"/>
              <a:ext cx="1280100" cy="7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377" name="Google Shape;377;p41"/>
            <p:cNvSpPr txBox="1"/>
            <p:nvPr/>
          </p:nvSpPr>
          <p:spPr>
            <a:xfrm rot="5400000">
              <a:off x="5806152" y="3660664"/>
              <a:ext cx="87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ΔG</a:t>
              </a:r>
              <a:r>
                <a:rPr baseline="-25000" lang="en">
                  <a:latin typeface="Lato"/>
                  <a:ea typeface="Lato"/>
                  <a:cs typeface="Lato"/>
                  <a:sym typeface="Lato"/>
                </a:rPr>
                <a:t>mutation</a:t>
              </a:r>
              <a:endParaRPr baseline="-250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378" name="Google Shape;378;p41"/>
          <p:cNvCxnSpPr/>
          <p:nvPr/>
        </p:nvCxnSpPr>
        <p:spPr>
          <a:xfrm rot="10800000">
            <a:off x="216450" y="2570100"/>
            <a:ext cx="3057000" cy="124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79" name="Google Shape;379;p41"/>
          <p:cNvGrpSpPr/>
          <p:nvPr/>
        </p:nvGrpSpPr>
        <p:grpSpPr>
          <a:xfrm>
            <a:off x="214025" y="2366900"/>
            <a:ext cx="1815625" cy="1553750"/>
            <a:chOff x="207275" y="2409450"/>
            <a:chExt cx="1815625" cy="1553750"/>
          </a:xfrm>
        </p:grpSpPr>
        <p:sp>
          <p:nvSpPr>
            <p:cNvPr id="380" name="Google Shape;380;p41"/>
            <p:cNvSpPr/>
            <p:nvPr/>
          </p:nvSpPr>
          <p:spPr>
            <a:xfrm>
              <a:off x="207275" y="2617400"/>
              <a:ext cx="1605300" cy="1345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1" name="Google Shape;381;p41"/>
            <p:cNvGrpSpPr/>
            <p:nvPr/>
          </p:nvGrpSpPr>
          <p:grpSpPr>
            <a:xfrm>
              <a:off x="254429" y="2409450"/>
              <a:ext cx="1768471" cy="1498145"/>
              <a:chOff x="1171531" y="3404453"/>
              <a:chExt cx="662721" cy="561418"/>
            </a:xfrm>
          </p:grpSpPr>
          <p:pic>
            <p:nvPicPr>
              <p:cNvPr id="382" name="Google Shape;382;p41"/>
              <p:cNvPicPr preferRelativeResize="0"/>
              <p:nvPr/>
            </p:nvPicPr>
            <p:blipFill rotWithShape="1">
              <a:blip r:embed="rId3">
                <a:alphaModFix/>
              </a:blip>
              <a:srcRect b="0" l="44948" r="22321" t="70960"/>
              <a:stretch/>
            </p:blipFill>
            <p:spPr>
              <a:xfrm>
                <a:off x="1186912" y="3404453"/>
                <a:ext cx="525437" cy="5614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3" name="Google Shape;383;p41"/>
              <p:cNvPicPr preferRelativeResize="0"/>
              <p:nvPr/>
            </p:nvPicPr>
            <p:blipFill rotWithShape="1">
              <a:blip r:embed="rId3">
                <a:alphaModFix/>
              </a:blip>
              <a:srcRect b="30732" l="61534" r="0" t="51476"/>
              <a:stretch/>
            </p:blipFill>
            <p:spPr>
              <a:xfrm rot="452634">
                <a:off x="1194502" y="3515563"/>
                <a:ext cx="616778" cy="3444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84" name="Google Shape;384;p41"/>
          <p:cNvSpPr/>
          <p:nvPr/>
        </p:nvSpPr>
        <p:spPr>
          <a:xfrm>
            <a:off x="3266675" y="3814500"/>
            <a:ext cx="498900" cy="50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1"/>
          <p:cNvSpPr/>
          <p:nvPr/>
        </p:nvSpPr>
        <p:spPr>
          <a:xfrm>
            <a:off x="6016200" y="3814500"/>
            <a:ext cx="498900" cy="50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6" name="Google Shape;386;p41"/>
          <p:cNvCxnSpPr/>
          <p:nvPr/>
        </p:nvCxnSpPr>
        <p:spPr>
          <a:xfrm rot="10800000">
            <a:off x="1812825" y="2583500"/>
            <a:ext cx="1961100" cy="125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41"/>
          <p:cNvCxnSpPr/>
          <p:nvPr/>
        </p:nvCxnSpPr>
        <p:spPr>
          <a:xfrm>
            <a:off x="216425" y="3936250"/>
            <a:ext cx="3050400" cy="3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41"/>
          <p:cNvCxnSpPr/>
          <p:nvPr/>
        </p:nvCxnSpPr>
        <p:spPr>
          <a:xfrm rot="10800000">
            <a:off x="1812700" y="3909250"/>
            <a:ext cx="196800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41"/>
          <p:cNvCxnSpPr/>
          <p:nvPr/>
        </p:nvCxnSpPr>
        <p:spPr>
          <a:xfrm flipH="1" rot="10800000">
            <a:off x="6513075" y="2578800"/>
            <a:ext cx="2330700" cy="123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41"/>
          <p:cNvCxnSpPr/>
          <p:nvPr/>
        </p:nvCxnSpPr>
        <p:spPr>
          <a:xfrm flipH="1" rot="10800000">
            <a:off x="6021574" y="2583575"/>
            <a:ext cx="1215300" cy="12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91" name="Google Shape;391;p41"/>
          <p:cNvGrpSpPr/>
          <p:nvPr/>
        </p:nvGrpSpPr>
        <p:grpSpPr>
          <a:xfrm>
            <a:off x="7242775" y="2362087"/>
            <a:ext cx="1605300" cy="1563375"/>
            <a:chOff x="7093975" y="2508612"/>
            <a:chExt cx="1605300" cy="1563375"/>
          </a:xfrm>
        </p:grpSpPr>
        <p:sp>
          <p:nvSpPr>
            <p:cNvPr id="392" name="Google Shape;392;p41"/>
            <p:cNvSpPr/>
            <p:nvPr/>
          </p:nvSpPr>
          <p:spPr>
            <a:xfrm>
              <a:off x="7093975" y="2726188"/>
              <a:ext cx="1605300" cy="1345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3" name="Google Shape;393;p41"/>
            <p:cNvGrpSpPr/>
            <p:nvPr/>
          </p:nvGrpSpPr>
          <p:grpSpPr>
            <a:xfrm>
              <a:off x="7170025" y="2508612"/>
              <a:ext cx="1453203" cy="1498145"/>
              <a:chOff x="1170555" y="3404453"/>
              <a:chExt cx="544577" cy="561418"/>
            </a:xfrm>
          </p:grpSpPr>
          <p:pic>
            <p:nvPicPr>
              <p:cNvPr id="394" name="Google Shape;394;p41"/>
              <p:cNvPicPr preferRelativeResize="0"/>
              <p:nvPr/>
            </p:nvPicPr>
            <p:blipFill rotWithShape="1">
              <a:blip r:embed="rId3">
                <a:alphaModFix/>
              </a:blip>
              <a:srcRect b="0" l="43928" r="22150" t="70960"/>
              <a:stretch/>
            </p:blipFill>
            <p:spPr>
              <a:xfrm>
                <a:off x="1170555" y="3404453"/>
                <a:ext cx="544577" cy="5614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5" name="Google Shape;395;p41"/>
              <p:cNvPicPr preferRelativeResize="0"/>
              <p:nvPr/>
            </p:nvPicPr>
            <p:blipFill rotWithShape="1">
              <a:blip r:embed="rId3">
                <a:alphaModFix/>
              </a:blip>
              <a:srcRect b="30732" l="62677" r="20651" t="51476"/>
              <a:stretch/>
            </p:blipFill>
            <p:spPr>
              <a:xfrm rot="452663">
                <a:off x="1214180" y="3495021"/>
                <a:ext cx="267323" cy="3444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396" name="Google Shape;396;p41"/>
          <p:cNvCxnSpPr/>
          <p:nvPr/>
        </p:nvCxnSpPr>
        <p:spPr>
          <a:xfrm flipH="1">
            <a:off x="6513050" y="3915950"/>
            <a:ext cx="2346900" cy="3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41"/>
          <p:cNvCxnSpPr/>
          <p:nvPr/>
        </p:nvCxnSpPr>
        <p:spPr>
          <a:xfrm flipH="1" rot="10800000">
            <a:off x="6016200" y="3942925"/>
            <a:ext cx="1234200" cy="3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of Drug Delivery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727650" y="2399725"/>
            <a:ext cx="5163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The distribution of a drug in the body is hard to control.</a:t>
            </a:r>
            <a:endParaRPr sz="20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Non-specific delivery leads to side-effects.</a:t>
            </a:r>
            <a:endParaRPr sz="20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900" y="1568938"/>
            <a:ext cx="2948552" cy="249288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5816450" y="3266675"/>
            <a:ext cx="13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Antibiotic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42"/>
          <p:cNvGrpSpPr/>
          <p:nvPr/>
        </p:nvGrpSpPr>
        <p:grpSpPr>
          <a:xfrm>
            <a:off x="0" y="1609039"/>
            <a:ext cx="2726700" cy="3482836"/>
            <a:chOff x="0" y="1189989"/>
            <a:chExt cx="2726700" cy="3482836"/>
          </a:xfrm>
        </p:grpSpPr>
        <p:sp>
          <p:nvSpPr>
            <p:cNvPr id="403" name="Google Shape;403;p42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fmla="val 50000" name="adj"/>
              </a:avLst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Applicability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4" name="Google Shape;404;p42"/>
            <p:cNvSpPr txBox="1"/>
            <p:nvPr/>
          </p:nvSpPr>
          <p:spPr>
            <a:xfrm>
              <a:off x="410850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We have demonstrated that free energy perturbation calculations converge (work) for these systems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05" name="Google Shape;405;p42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grpSp>
        <p:nvGrpSpPr>
          <p:cNvPr id="406" name="Google Shape;406;p42"/>
          <p:cNvGrpSpPr/>
          <p:nvPr/>
        </p:nvGrpSpPr>
        <p:grpSpPr>
          <a:xfrm>
            <a:off x="2263425" y="1608825"/>
            <a:ext cx="2541300" cy="3483050"/>
            <a:chOff x="2263425" y="1189775"/>
            <a:chExt cx="2541300" cy="3483050"/>
          </a:xfrm>
        </p:grpSpPr>
        <p:sp>
          <p:nvSpPr>
            <p:cNvPr id="407" name="Google Shape;407;p42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Cholesterol vs Sterol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8" name="Google Shape;408;p42"/>
            <p:cNvSpPr txBox="1"/>
            <p:nvPr/>
          </p:nvSpPr>
          <p:spPr>
            <a:xfrm>
              <a:off x="2512200" y="2057125"/>
              <a:ext cx="20124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We now know that a sterol-TEG is marginally more stable than chol-TEG in the membrane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Need to calculate ΔG</a:t>
              </a:r>
              <a:r>
                <a:rPr baseline="-25000" lang="en" sz="1200">
                  <a:latin typeface="Roboto"/>
                  <a:ea typeface="Roboto"/>
                  <a:cs typeface="Roboto"/>
                  <a:sym typeface="Roboto"/>
                </a:rPr>
                <a:t>solution</a:t>
              </a:r>
              <a:endParaRPr baseline="-25000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09" name="Google Shape;409;p42"/>
          <p:cNvGrpSpPr/>
          <p:nvPr/>
        </p:nvGrpSpPr>
        <p:grpSpPr>
          <a:xfrm>
            <a:off x="4329974" y="1608825"/>
            <a:ext cx="2541300" cy="3483050"/>
            <a:chOff x="4329974" y="1189775"/>
            <a:chExt cx="2541300" cy="3483050"/>
          </a:xfrm>
        </p:grpSpPr>
        <p:sp>
          <p:nvSpPr>
            <p:cNvPr id="410" name="Google Shape;410;p42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Improvements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1" name="Google Shape;411;p42"/>
            <p:cNvSpPr txBox="1"/>
            <p:nvPr/>
          </p:nvSpPr>
          <p:spPr>
            <a:xfrm>
              <a:off x="4613553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Calculations still take several days. This can be improved.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2" name="Google Shape;412;p42"/>
          <p:cNvGrpSpPr/>
          <p:nvPr/>
        </p:nvGrpSpPr>
        <p:grpSpPr>
          <a:xfrm>
            <a:off x="6396739" y="1608825"/>
            <a:ext cx="2541300" cy="3483050"/>
            <a:chOff x="6396739" y="1189775"/>
            <a:chExt cx="2541300" cy="3483050"/>
          </a:xfrm>
        </p:grpSpPr>
        <p:sp>
          <p:nvSpPr>
            <p:cNvPr id="413" name="Google Shape;413;p42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More Prosthetic Groups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4" name="Google Shape;414;p42"/>
            <p:cNvSpPr txBox="1"/>
            <p:nvPr/>
          </p:nvSpPr>
          <p:spPr>
            <a:xfrm>
              <a:off x="6714905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Selection of more prosthetic groups is already underway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15" name="Google Shape;415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421" name="Google Shape;421;p43"/>
          <p:cNvSpPr txBox="1"/>
          <p:nvPr>
            <p:ph idx="1" type="body"/>
          </p:nvPr>
        </p:nvSpPr>
        <p:spPr>
          <a:xfrm>
            <a:off x="729450" y="1462650"/>
            <a:ext cx="7688700" cy="3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Advisors: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Dr. Grace Brannigan	Primary Advisor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Dr. Jinglin Fu		Secondary Advisor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Dr. Julie Griepenburg	Collaborator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Dr. Jerome Henin		Collaborator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Dr. Tom Joseph		Collaborator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Lab Members: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Jesse Sandberg, 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Connor Pitman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Jahmal Ennis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Resources: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Compute Resources: Office of Advanced Research Computing (OARC)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Funding: Department of Defence (DoD)</a:t>
            </a:r>
            <a:endParaRPr/>
          </a:p>
        </p:txBody>
      </p:sp>
      <p:sp>
        <p:nvSpPr>
          <p:cNvPr id="422" name="Google Shape;422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biological systems deliver metabolites across the body?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biological approach (e.g. Oxygen Transport):</a:t>
            </a:r>
            <a:endParaRPr/>
          </a:p>
        </p:txBody>
      </p:sp>
      <p:sp>
        <p:nvSpPr>
          <p:cNvPr id="434" name="Google Shape;434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6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1" name="Google Shape;441;p46"/>
          <p:cNvSpPr/>
          <p:nvPr/>
        </p:nvSpPr>
        <p:spPr>
          <a:xfrm>
            <a:off x="0" y="1189989"/>
            <a:ext cx="2214600" cy="669000"/>
          </a:xfrm>
          <a:prstGeom prst="homePlate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46"/>
          <p:cNvSpPr/>
          <p:nvPr/>
        </p:nvSpPr>
        <p:spPr>
          <a:xfrm>
            <a:off x="1838325" y="11897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46"/>
          <p:cNvSpPr/>
          <p:nvPr/>
        </p:nvSpPr>
        <p:spPr>
          <a:xfrm>
            <a:off x="3516750" y="11897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46"/>
          <p:cNvSpPr/>
          <p:nvPr/>
        </p:nvSpPr>
        <p:spPr>
          <a:xfrm>
            <a:off x="6874025" y="11897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46"/>
          <p:cNvSpPr/>
          <p:nvPr/>
        </p:nvSpPr>
        <p:spPr>
          <a:xfrm>
            <a:off x="5195350" y="11897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0E6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46"/>
          <p:cNvSpPr/>
          <p:nvPr/>
        </p:nvSpPr>
        <p:spPr>
          <a:xfrm>
            <a:off x="0" y="1942089"/>
            <a:ext cx="2214600" cy="669000"/>
          </a:xfrm>
          <a:prstGeom prst="homePlate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Electrostatics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46"/>
          <p:cNvSpPr/>
          <p:nvPr/>
        </p:nvSpPr>
        <p:spPr>
          <a:xfrm>
            <a:off x="1838325" y="19418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Electrostatics</a:t>
            </a:r>
            <a:endParaRPr/>
          </a:p>
        </p:txBody>
      </p:sp>
      <p:sp>
        <p:nvSpPr>
          <p:cNvPr id="448" name="Google Shape;448;p46"/>
          <p:cNvSpPr/>
          <p:nvPr/>
        </p:nvSpPr>
        <p:spPr>
          <a:xfrm>
            <a:off x="3516750" y="19418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Electrostatics</a:t>
            </a:r>
            <a:endParaRPr/>
          </a:p>
        </p:txBody>
      </p:sp>
      <p:sp>
        <p:nvSpPr>
          <p:cNvPr id="449" name="Google Shape;449;p46"/>
          <p:cNvSpPr/>
          <p:nvPr/>
        </p:nvSpPr>
        <p:spPr>
          <a:xfrm>
            <a:off x="6874025" y="19418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Electrostatics</a:t>
            </a:r>
            <a:endParaRPr/>
          </a:p>
        </p:txBody>
      </p:sp>
      <p:sp>
        <p:nvSpPr>
          <p:cNvPr id="450" name="Google Shape;450;p46"/>
          <p:cNvSpPr/>
          <p:nvPr/>
        </p:nvSpPr>
        <p:spPr>
          <a:xfrm>
            <a:off x="5195350" y="19418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0E6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Electrostatics</a:t>
            </a:r>
            <a:endParaRPr/>
          </a:p>
        </p:txBody>
      </p:sp>
      <p:sp>
        <p:nvSpPr>
          <p:cNvPr id="451" name="Google Shape;451;p46"/>
          <p:cNvSpPr/>
          <p:nvPr/>
        </p:nvSpPr>
        <p:spPr>
          <a:xfrm>
            <a:off x="0" y="3043589"/>
            <a:ext cx="2726700" cy="669000"/>
          </a:xfrm>
          <a:prstGeom prst="homePlate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1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46"/>
          <p:cNvSpPr/>
          <p:nvPr/>
        </p:nvSpPr>
        <p:spPr>
          <a:xfrm>
            <a:off x="2263425" y="3043375"/>
            <a:ext cx="2541300" cy="669000"/>
          </a:xfrm>
          <a:prstGeom prst="chevron">
            <a:avLst>
              <a:gd fmla="val 50000" name="adj"/>
            </a:avLst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2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46"/>
          <p:cNvSpPr/>
          <p:nvPr/>
        </p:nvSpPr>
        <p:spPr>
          <a:xfrm>
            <a:off x="4329974" y="3043375"/>
            <a:ext cx="2541300" cy="669000"/>
          </a:xfrm>
          <a:prstGeom prst="chevron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3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46"/>
          <p:cNvSpPr/>
          <p:nvPr/>
        </p:nvSpPr>
        <p:spPr>
          <a:xfrm>
            <a:off x="6396739" y="3043375"/>
            <a:ext cx="2541300" cy="669000"/>
          </a:xfrm>
          <a:prstGeom prst="chevron">
            <a:avLst>
              <a:gd fmla="val 50000" name="adj"/>
            </a:avLst>
          </a:prstGeom>
          <a:solidFill>
            <a:srgbClr val="0E6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4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46"/>
          <p:cNvSpPr/>
          <p:nvPr/>
        </p:nvSpPr>
        <p:spPr>
          <a:xfrm>
            <a:off x="0" y="3845264"/>
            <a:ext cx="2214600" cy="669000"/>
          </a:xfrm>
          <a:prstGeom prst="homePlate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Electrostatics</a:t>
            </a:r>
            <a:endParaRPr/>
          </a:p>
        </p:txBody>
      </p:sp>
      <p:sp>
        <p:nvSpPr>
          <p:cNvPr id="456" name="Google Shape;456;p46"/>
          <p:cNvSpPr/>
          <p:nvPr/>
        </p:nvSpPr>
        <p:spPr>
          <a:xfrm>
            <a:off x="1838325" y="3845050"/>
            <a:ext cx="2064000" cy="669000"/>
          </a:xfrm>
          <a:prstGeom prst="chevron">
            <a:avLst>
              <a:gd fmla="val 50000" name="adj"/>
            </a:avLst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Electrostatics</a:t>
            </a:r>
            <a:endParaRPr/>
          </a:p>
        </p:txBody>
      </p:sp>
      <p:sp>
        <p:nvSpPr>
          <p:cNvPr id="457" name="Google Shape;457;p46"/>
          <p:cNvSpPr/>
          <p:nvPr/>
        </p:nvSpPr>
        <p:spPr>
          <a:xfrm>
            <a:off x="3516750" y="3845050"/>
            <a:ext cx="2064000" cy="669000"/>
          </a:xfrm>
          <a:prstGeom prst="chevron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3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46"/>
          <p:cNvSpPr/>
          <p:nvPr/>
        </p:nvSpPr>
        <p:spPr>
          <a:xfrm>
            <a:off x="6874025" y="3845050"/>
            <a:ext cx="2064000" cy="669000"/>
          </a:xfrm>
          <a:prstGeom prst="chevron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5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46"/>
          <p:cNvSpPr/>
          <p:nvPr/>
        </p:nvSpPr>
        <p:spPr>
          <a:xfrm>
            <a:off x="5195350" y="3845050"/>
            <a:ext cx="2064000" cy="669000"/>
          </a:xfrm>
          <a:prstGeom prst="chevron">
            <a:avLst>
              <a:gd fmla="val 50000" name="adj"/>
            </a:avLst>
          </a:prstGeom>
          <a:solidFill>
            <a:srgbClr val="0E6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4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7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465" name="Google Shape;465;p47"/>
          <p:cNvSpPr txBox="1"/>
          <p:nvPr>
            <p:ph idx="1" type="body"/>
          </p:nvPr>
        </p:nvSpPr>
        <p:spPr>
          <a:xfrm>
            <a:off x="311700" y="1152475"/>
            <a:ext cx="8520600" cy="3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Big-picture - moving and manipulating small groups of molecules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Biological inspiration - vesicles and associated proteins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Our toolbox - DNA, chemical modifications, and synthetic vesicles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Problem statement: optimizing prosthetic groups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Approach: </a:t>
            </a:r>
            <a:r>
              <a:rPr lang="en"/>
              <a:t>Collect and organize candidates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Compare the free energies of solvation for various prosthetic groups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Energy components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Methods: Free energy perturbation (compare and contrast with LogP)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Results: Convergence and hysteresis?</a:t>
            </a:r>
            <a:endParaRPr/>
          </a:p>
        </p:txBody>
      </p:sp>
      <p:sp>
        <p:nvSpPr>
          <p:cNvPr id="466" name="Google Shape;466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8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Applicability of FEP:</a:t>
            </a:r>
            <a:endParaRPr/>
          </a:p>
        </p:txBody>
      </p:sp>
      <p:sp>
        <p:nvSpPr>
          <p:cNvPr id="472" name="Google Shape;472;p48"/>
          <p:cNvSpPr/>
          <p:nvPr/>
        </p:nvSpPr>
        <p:spPr>
          <a:xfrm>
            <a:off x="4573625" y="1416750"/>
            <a:ext cx="1017600" cy="3003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Proposed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48"/>
          <p:cNvSpPr/>
          <p:nvPr/>
        </p:nvSpPr>
        <p:spPr>
          <a:xfrm>
            <a:off x="5603243" y="1416750"/>
            <a:ext cx="1017600" cy="3003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Tested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48"/>
          <p:cNvSpPr/>
          <p:nvPr/>
        </p:nvSpPr>
        <p:spPr>
          <a:xfrm>
            <a:off x="2156925" y="2868399"/>
            <a:ext cx="2404800" cy="5619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8"/>
          <p:cNvSpPr/>
          <p:nvPr/>
        </p:nvSpPr>
        <p:spPr>
          <a:xfrm>
            <a:off x="2852510" y="2868410"/>
            <a:ext cx="681600" cy="561900"/>
          </a:xfrm>
          <a:prstGeom prst="rtTriangle">
            <a:avLst/>
          </a:prstGeom>
          <a:solidFill>
            <a:srgbClr val="0E6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8"/>
          <p:cNvSpPr/>
          <p:nvPr/>
        </p:nvSpPr>
        <p:spPr>
          <a:xfrm>
            <a:off x="2156925" y="2868410"/>
            <a:ext cx="694800" cy="5619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8"/>
          <p:cNvSpPr/>
          <p:nvPr/>
        </p:nvSpPr>
        <p:spPr>
          <a:xfrm>
            <a:off x="4573634" y="2868410"/>
            <a:ext cx="1017600" cy="5619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✔</a:t>
            </a:r>
            <a:endParaRPr/>
          </a:p>
        </p:txBody>
      </p:sp>
      <p:sp>
        <p:nvSpPr>
          <p:cNvPr id="478" name="Google Shape;478;p48"/>
          <p:cNvSpPr/>
          <p:nvPr/>
        </p:nvSpPr>
        <p:spPr>
          <a:xfrm>
            <a:off x="5603237" y="2868410"/>
            <a:ext cx="1017600" cy="5619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✔</a:t>
            </a:r>
            <a:endParaRPr/>
          </a:p>
        </p:txBody>
      </p:sp>
      <p:sp>
        <p:nvSpPr>
          <p:cNvPr id="479" name="Google Shape;479;p48"/>
          <p:cNvSpPr/>
          <p:nvPr/>
        </p:nvSpPr>
        <p:spPr>
          <a:xfrm>
            <a:off x="2426839" y="2868447"/>
            <a:ext cx="4302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0" name="Google Shape;480;p48"/>
          <p:cNvSpPr/>
          <p:nvPr/>
        </p:nvSpPr>
        <p:spPr>
          <a:xfrm>
            <a:off x="2925871" y="2868441"/>
            <a:ext cx="15042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Ligand Binding in Dilute Aqueous Solution (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ΔG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_binding)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48"/>
          <p:cNvSpPr/>
          <p:nvPr/>
        </p:nvSpPr>
        <p:spPr>
          <a:xfrm>
            <a:off x="2156925" y="3439450"/>
            <a:ext cx="2404800" cy="5619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8"/>
          <p:cNvSpPr/>
          <p:nvPr/>
        </p:nvSpPr>
        <p:spPr>
          <a:xfrm>
            <a:off x="2852510" y="3439460"/>
            <a:ext cx="681600" cy="561900"/>
          </a:xfrm>
          <a:prstGeom prst="rtTriangle">
            <a:avLst/>
          </a:prstGeom>
          <a:solidFill>
            <a:srgbClr val="0E6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8"/>
          <p:cNvSpPr/>
          <p:nvPr/>
        </p:nvSpPr>
        <p:spPr>
          <a:xfrm>
            <a:off x="2156925" y="3439460"/>
            <a:ext cx="694800" cy="561900"/>
          </a:xfrm>
          <a:prstGeom prst="rtTriangle">
            <a:avLst/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8"/>
          <p:cNvSpPr/>
          <p:nvPr/>
        </p:nvSpPr>
        <p:spPr>
          <a:xfrm>
            <a:off x="4573634" y="3439460"/>
            <a:ext cx="1017600" cy="5619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✔</a:t>
            </a:r>
            <a:endParaRPr/>
          </a:p>
        </p:txBody>
      </p:sp>
      <p:sp>
        <p:nvSpPr>
          <p:cNvPr id="485" name="Google Shape;485;p48"/>
          <p:cNvSpPr/>
          <p:nvPr/>
        </p:nvSpPr>
        <p:spPr>
          <a:xfrm>
            <a:off x="5603237" y="3439460"/>
            <a:ext cx="1017600" cy="5619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✔</a:t>
            </a:r>
            <a:endParaRPr/>
          </a:p>
        </p:txBody>
      </p:sp>
      <p:sp>
        <p:nvSpPr>
          <p:cNvPr id="486" name="Google Shape;486;p48"/>
          <p:cNvSpPr/>
          <p:nvPr/>
        </p:nvSpPr>
        <p:spPr>
          <a:xfrm>
            <a:off x="2426839" y="3439498"/>
            <a:ext cx="4302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48"/>
          <p:cNvSpPr/>
          <p:nvPr/>
        </p:nvSpPr>
        <p:spPr>
          <a:xfrm>
            <a:off x="2925871" y="3439492"/>
            <a:ext cx="15042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Ligand Binding in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Heterogeneous, Non-Dilute Systems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48"/>
          <p:cNvSpPr/>
          <p:nvPr/>
        </p:nvSpPr>
        <p:spPr>
          <a:xfrm>
            <a:off x="2156925" y="4010500"/>
            <a:ext cx="2404800" cy="5619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8"/>
          <p:cNvSpPr/>
          <p:nvPr/>
        </p:nvSpPr>
        <p:spPr>
          <a:xfrm>
            <a:off x="2852510" y="4010511"/>
            <a:ext cx="681600" cy="561900"/>
          </a:xfrm>
          <a:prstGeom prst="rtTriangle">
            <a:avLst/>
          </a:prstGeom>
          <a:solidFill>
            <a:srgbClr val="0E6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8"/>
          <p:cNvSpPr/>
          <p:nvPr/>
        </p:nvSpPr>
        <p:spPr>
          <a:xfrm>
            <a:off x="2156925" y="4010511"/>
            <a:ext cx="694800" cy="561900"/>
          </a:xfrm>
          <a:prstGeom prst="rtTriangle">
            <a:avLst/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8"/>
          <p:cNvSpPr/>
          <p:nvPr/>
        </p:nvSpPr>
        <p:spPr>
          <a:xfrm>
            <a:off x="4573634" y="4010511"/>
            <a:ext cx="1017600" cy="5619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✔</a:t>
            </a:r>
            <a:endParaRPr/>
          </a:p>
        </p:txBody>
      </p:sp>
      <p:sp>
        <p:nvSpPr>
          <p:cNvPr id="492" name="Google Shape;492;p48"/>
          <p:cNvSpPr/>
          <p:nvPr/>
        </p:nvSpPr>
        <p:spPr>
          <a:xfrm>
            <a:off x="5603237" y="4010511"/>
            <a:ext cx="1017600" cy="5619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This work</a:t>
            </a:r>
            <a:endParaRPr/>
          </a:p>
        </p:txBody>
      </p:sp>
      <p:sp>
        <p:nvSpPr>
          <p:cNvPr id="493" name="Google Shape;493;p48"/>
          <p:cNvSpPr/>
          <p:nvPr/>
        </p:nvSpPr>
        <p:spPr>
          <a:xfrm>
            <a:off x="2426839" y="4010548"/>
            <a:ext cx="4302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4" name="Google Shape;494;p48"/>
          <p:cNvSpPr/>
          <p:nvPr/>
        </p:nvSpPr>
        <p:spPr>
          <a:xfrm>
            <a:off x="2925871" y="4010542"/>
            <a:ext cx="15042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Patching on Membranes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5" name="Google Shape;495;p48"/>
          <p:cNvSpPr/>
          <p:nvPr/>
        </p:nvSpPr>
        <p:spPr>
          <a:xfrm>
            <a:off x="2156925" y="2297349"/>
            <a:ext cx="2404800" cy="5619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8"/>
          <p:cNvSpPr/>
          <p:nvPr/>
        </p:nvSpPr>
        <p:spPr>
          <a:xfrm>
            <a:off x="2852510" y="2297359"/>
            <a:ext cx="681600" cy="561900"/>
          </a:xfrm>
          <a:prstGeom prst="rtTriangle">
            <a:avLst/>
          </a:prstGeom>
          <a:solidFill>
            <a:srgbClr val="0E6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8"/>
          <p:cNvSpPr/>
          <p:nvPr/>
        </p:nvSpPr>
        <p:spPr>
          <a:xfrm>
            <a:off x="2156925" y="2297359"/>
            <a:ext cx="694800" cy="561900"/>
          </a:xfrm>
          <a:prstGeom prst="rtTriangle">
            <a:avLst/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8"/>
          <p:cNvSpPr/>
          <p:nvPr/>
        </p:nvSpPr>
        <p:spPr>
          <a:xfrm>
            <a:off x="4573634" y="2297359"/>
            <a:ext cx="1017600" cy="5619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✔</a:t>
            </a:r>
            <a:endParaRPr/>
          </a:p>
        </p:txBody>
      </p:sp>
      <p:sp>
        <p:nvSpPr>
          <p:cNvPr id="499" name="Google Shape;499;p48"/>
          <p:cNvSpPr/>
          <p:nvPr/>
        </p:nvSpPr>
        <p:spPr>
          <a:xfrm>
            <a:off x="5603237" y="2297359"/>
            <a:ext cx="1017600" cy="5619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✔</a:t>
            </a:r>
            <a:endParaRPr sz="2900">
              <a:solidFill>
                <a:schemeClr val="lt1"/>
              </a:solidFill>
            </a:endParaRPr>
          </a:p>
        </p:txBody>
      </p:sp>
      <p:sp>
        <p:nvSpPr>
          <p:cNvPr id="500" name="Google Shape;500;p48"/>
          <p:cNvSpPr/>
          <p:nvPr/>
        </p:nvSpPr>
        <p:spPr>
          <a:xfrm>
            <a:off x="2426839" y="2297397"/>
            <a:ext cx="4302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48"/>
          <p:cNvSpPr/>
          <p:nvPr/>
        </p:nvSpPr>
        <p:spPr>
          <a:xfrm>
            <a:off x="2925871" y="2297391"/>
            <a:ext cx="15042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Calculation of partition coefficients (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ΔG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_solvation)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48"/>
          <p:cNvSpPr/>
          <p:nvPr/>
        </p:nvSpPr>
        <p:spPr>
          <a:xfrm>
            <a:off x="2156925" y="4581551"/>
            <a:ext cx="2404800" cy="5619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8"/>
          <p:cNvSpPr/>
          <p:nvPr/>
        </p:nvSpPr>
        <p:spPr>
          <a:xfrm>
            <a:off x="2852510" y="4581561"/>
            <a:ext cx="681600" cy="561900"/>
          </a:xfrm>
          <a:prstGeom prst="rtTriangle">
            <a:avLst/>
          </a:prstGeom>
          <a:solidFill>
            <a:srgbClr val="0E6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8"/>
          <p:cNvSpPr/>
          <p:nvPr/>
        </p:nvSpPr>
        <p:spPr>
          <a:xfrm>
            <a:off x="2156925" y="4581561"/>
            <a:ext cx="694800" cy="561900"/>
          </a:xfrm>
          <a:prstGeom prst="rtTriangle">
            <a:avLst/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8"/>
          <p:cNvSpPr/>
          <p:nvPr/>
        </p:nvSpPr>
        <p:spPr>
          <a:xfrm>
            <a:off x="4573634" y="4581561"/>
            <a:ext cx="1017600" cy="5619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✔</a:t>
            </a:r>
            <a:endParaRPr/>
          </a:p>
        </p:txBody>
      </p:sp>
      <p:sp>
        <p:nvSpPr>
          <p:cNvPr id="506" name="Google Shape;506;p48"/>
          <p:cNvSpPr/>
          <p:nvPr/>
        </p:nvSpPr>
        <p:spPr>
          <a:xfrm>
            <a:off x="5603237" y="4581561"/>
            <a:ext cx="1017600" cy="5619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Upcoming</a:t>
            </a:r>
            <a:endParaRPr/>
          </a:p>
        </p:txBody>
      </p:sp>
      <p:sp>
        <p:nvSpPr>
          <p:cNvPr id="507" name="Google Shape;507;p48"/>
          <p:cNvSpPr/>
          <p:nvPr/>
        </p:nvSpPr>
        <p:spPr>
          <a:xfrm>
            <a:off x="2426839" y="4581599"/>
            <a:ext cx="4302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8" name="Google Shape;508;p48"/>
          <p:cNvSpPr/>
          <p:nvPr/>
        </p:nvSpPr>
        <p:spPr>
          <a:xfrm>
            <a:off x="2925871" y="4581592"/>
            <a:ext cx="15042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Insertion of Transmembrane Macromolecules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48"/>
          <p:cNvSpPr/>
          <p:nvPr/>
        </p:nvSpPr>
        <p:spPr>
          <a:xfrm>
            <a:off x="6632845" y="1416750"/>
            <a:ext cx="1017600" cy="3003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Published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48"/>
          <p:cNvSpPr/>
          <p:nvPr/>
        </p:nvSpPr>
        <p:spPr>
          <a:xfrm>
            <a:off x="6632825" y="2868410"/>
            <a:ext cx="1017600" cy="5619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✔</a:t>
            </a:r>
            <a:endParaRPr/>
          </a:p>
        </p:txBody>
      </p:sp>
      <p:sp>
        <p:nvSpPr>
          <p:cNvPr id="511" name="Google Shape;511;p48"/>
          <p:cNvSpPr/>
          <p:nvPr/>
        </p:nvSpPr>
        <p:spPr>
          <a:xfrm>
            <a:off x="6632825" y="3439460"/>
            <a:ext cx="1017600" cy="5619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2018</a:t>
            </a:r>
            <a:endParaRPr/>
          </a:p>
        </p:txBody>
      </p:sp>
      <p:sp>
        <p:nvSpPr>
          <p:cNvPr id="512" name="Google Shape;512;p48"/>
          <p:cNvSpPr/>
          <p:nvPr/>
        </p:nvSpPr>
        <p:spPr>
          <a:xfrm>
            <a:off x="6632825" y="4010511"/>
            <a:ext cx="1017600" cy="5619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✖</a:t>
            </a:r>
            <a:endParaRPr/>
          </a:p>
        </p:txBody>
      </p:sp>
      <p:sp>
        <p:nvSpPr>
          <p:cNvPr id="513" name="Google Shape;513;p48"/>
          <p:cNvSpPr/>
          <p:nvPr/>
        </p:nvSpPr>
        <p:spPr>
          <a:xfrm>
            <a:off x="6632825" y="2297359"/>
            <a:ext cx="1017600" cy="5619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✔</a:t>
            </a:r>
            <a:endParaRPr sz="2900">
              <a:solidFill>
                <a:schemeClr val="lt1"/>
              </a:solidFill>
            </a:endParaRPr>
          </a:p>
        </p:txBody>
      </p:sp>
      <p:sp>
        <p:nvSpPr>
          <p:cNvPr id="514" name="Google Shape;514;p48"/>
          <p:cNvSpPr/>
          <p:nvPr/>
        </p:nvSpPr>
        <p:spPr>
          <a:xfrm>
            <a:off x="6632825" y="4581561"/>
            <a:ext cx="1017600" cy="5619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✖</a:t>
            </a:r>
            <a:endParaRPr/>
          </a:p>
        </p:txBody>
      </p:sp>
      <p:sp>
        <p:nvSpPr>
          <p:cNvPr id="515" name="Google Shape;515;p48"/>
          <p:cNvSpPr/>
          <p:nvPr/>
        </p:nvSpPr>
        <p:spPr>
          <a:xfrm>
            <a:off x="2156925" y="1726249"/>
            <a:ext cx="2404800" cy="5619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8"/>
          <p:cNvSpPr/>
          <p:nvPr/>
        </p:nvSpPr>
        <p:spPr>
          <a:xfrm>
            <a:off x="2852510" y="1726259"/>
            <a:ext cx="681600" cy="561900"/>
          </a:xfrm>
          <a:prstGeom prst="rtTriangle">
            <a:avLst/>
          </a:prstGeom>
          <a:solidFill>
            <a:srgbClr val="0E6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8"/>
          <p:cNvSpPr/>
          <p:nvPr/>
        </p:nvSpPr>
        <p:spPr>
          <a:xfrm>
            <a:off x="2156925" y="1726259"/>
            <a:ext cx="694800" cy="561900"/>
          </a:xfrm>
          <a:prstGeom prst="rtTriangle">
            <a:avLst/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8"/>
          <p:cNvSpPr/>
          <p:nvPr/>
        </p:nvSpPr>
        <p:spPr>
          <a:xfrm>
            <a:off x="4573634" y="1726259"/>
            <a:ext cx="1017600" cy="5619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✔</a:t>
            </a:r>
            <a:endParaRPr/>
          </a:p>
        </p:txBody>
      </p:sp>
      <p:sp>
        <p:nvSpPr>
          <p:cNvPr id="519" name="Google Shape;519;p48"/>
          <p:cNvSpPr/>
          <p:nvPr/>
        </p:nvSpPr>
        <p:spPr>
          <a:xfrm>
            <a:off x="5603237" y="1726259"/>
            <a:ext cx="1017600" cy="5619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✔</a:t>
            </a:r>
            <a:endParaRPr sz="2900">
              <a:solidFill>
                <a:schemeClr val="lt1"/>
              </a:solidFill>
            </a:endParaRPr>
          </a:p>
        </p:txBody>
      </p:sp>
      <p:sp>
        <p:nvSpPr>
          <p:cNvPr id="520" name="Google Shape;520;p48"/>
          <p:cNvSpPr/>
          <p:nvPr/>
        </p:nvSpPr>
        <p:spPr>
          <a:xfrm>
            <a:off x="2426839" y="1726297"/>
            <a:ext cx="4302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" name="Google Shape;521;p48"/>
          <p:cNvSpPr/>
          <p:nvPr/>
        </p:nvSpPr>
        <p:spPr>
          <a:xfrm>
            <a:off x="2925871" y="1726291"/>
            <a:ext cx="15042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Equations of state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2" name="Google Shape;522;p48"/>
          <p:cNvSpPr/>
          <p:nvPr/>
        </p:nvSpPr>
        <p:spPr>
          <a:xfrm>
            <a:off x="6632825" y="1726259"/>
            <a:ext cx="1017600" cy="5619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1954</a:t>
            </a:r>
            <a:endParaRPr sz="2900">
              <a:solidFill>
                <a:schemeClr val="lt1"/>
              </a:solidFill>
            </a:endParaRPr>
          </a:p>
        </p:txBody>
      </p:sp>
      <p:sp>
        <p:nvSpPr>
          <p:cNvPr id="523" name="Google Shape;523;p48"/>
          <p:cNvSpPr txBox="1"/>
          <p:nvPr/>
        </p:nvSpPr>
        <p:spPr>
          <a:xfrm>
            <a:off x="7662425" y="1807100"/>
            <a:ext cx="13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RW Zwanzig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4" name="Google Shape;524;p48"/>
          <p:cNvSpPr txBox="1"/>
          <p:nvPr/>
        </p:nvSpPr>
        <p:spPr>
          <a:xfrm>
            <a:off x="7662425" y="3520300"/>
            <a:ext cx="12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Salari et al.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5" name="Google Shape;525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6" name="Google Shape;526;p48"/>
          <p:cNvSpPr/>
          <p:nvPr/>
        </p:nvSpPr>
        <p:spPr>
          <a:xfrm>
            <a:off x="1681400" y="2945500"/>
            <a:ext cx="340200" cy="3411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8"/>
          <p:cNvSpPr/>
          <p:nvPr/>
        </p:nvSpPr>
        <p:spPr>
          <a:xfrm>
            <a:off x="7793975" y="2945500"/>
            <a:ext cx="340200" cy="3411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9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Ensuring Convergence and Reducing Error </a:t>
            </a:r>
            <a:endParaRPr/>
          </a:p>
        </p:txBody>
      </p:sp>
      <p:sp>
        <p:nvSpPr>
          <p:cNvPr id="533" name="Google Shape;533;p49"/>
          <p:cNvSpPr txBox="1"/>
          <p:nvPr>
            <p:ph idx="1" type="body"/>
          </p:nvPr>
        </p:nvSpPr>
        <p:spPr>
          <a:xfrm>
            <a:off x="729450" y="1762275"/>
            <a:ext cx="7688700" cy="29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Our “Best Practices” so far: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Sample frequently </a:t>
            </a:r>
            <a:endParaRPr sz="1600"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~every 16-20 fs</a:t>
            </a:r>
            <a:endParaRPr sz="14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Use double-wide sampling </a:t>
            </a:r>
            <a:endParaRPr sz="1600"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Simulate intermediate state N while sampling N-1 and N+1</a:t>
            </a:r>
            <a:endParaRPr sz="14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Equilibrate thoroughly </a:t>
            </a:r>
            <a:endParaRPr sz="1600"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Initially ~100ns</a:t>
            </a:r>
            <a:endParaRPr sz="1400"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~10ps for </a:t>
            </a:r>
            <a:r>
              <a:rPr lang="en" sz="1400"/>
              <a:t>each window</a:t>
            </a:r>
            <a:endParaRPr sz="14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Use long enough sampling times (~2ns)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Use small windows to ensure good overlap (~100 divisions between A and B)</a:t>
            </a:r>
            <a:endParaRPr sz="1600"/>
          </a:p>
        </p:txBody>
      </p:sp>
      <p:sp>
        <p:nvSpPr>
          <p:cNvPr id="534" name="Google Shape;534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0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/>
              <a:t>Add thermodynamic cycle</a:t>
            </a:r>
            <a:endParaRPr strike="sngStrike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Add movie of mutation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trike="sngStrike"/>
              <a:t>Add slide numbers</a:t>
            </a:r>
            <a:endParaRPr strike="sngStrike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trike="sngStrike"/>
              <a:t>Define convergence</a:t>
            </a:r>
            <a:endParaRPr strike="sngStrike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1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Energy Comparisons</a:t>
            </a:r>
            <a:endParaRPr/>
          </a:p>
        </p:txBody>
      </p:sp>
      <p:pic>
        <p:nvPicPr>
          <p:cNvPr id="547" name="Google Shape;547;p51"/>
          <p:cNvPicPr preferRelativeResize="0"/>
          <p:nvPr/>
        </p:nvPicPr>
        <p:blipFill rotWithShape="1">
          <a:blip r:embed="rId3">
            <a:alphaModFix/>
          </a:blip>
          <a:srcRect b="30733" l="0" r="0" t="0"/>
          <a:stretch/>
        </p:blipFill>
        <p:spPr>
          <a:xfrm>
            <a:off x="2612970" y="1808065"/>
            <a:ext cx="1605308" cy="1339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1"/>
          <p:cNvPicPr preferRelativeResize="0"/>
          <p:nvPr/>
        </p:nvPicPr>
        <p:blipFill rotWithShape="1">
          <a:blip r:embed="rId3">
            <a:alphaModFix/>
          </a:blip>
          <a:srcRect b="0" l="0" r="0" t="70960"/>
          <a:stretch/>
        </p:blipFill>
        <p:spPr>
          <a:xfrm>
            <a:off x="2449429" y="4582071"/>
            <a:ext cx="1605308" cy="56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1"/>
          <p:cNvPicPr preferRelativeResize="0"/>
          <p:nvPr/>
        </p:nvPicPr>
        <p:blipFill rotWithShape="1">
          <a:blip r:embed="rId3">
            <a:alphaModFix/>
          </a:blip>
          <a:srcRect b="30733" l="0" r="0" t="0"/>
          <a:stretch/>
        </p:blipFill>
        <p:spPr>
          <a:xfrm rot="452654">
            <a:off x="2270477" y="3637476"/>
            <a:ext cx="1603421" cy="1340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0" name="Google Shape;550;p51"/>
          <p:cNvGrpSpPr/>
          <p:nvPr/>
        </p:nvGrpSpPr>
        <p:grpSpPr>
          <a:xfrm>
            <a:off x="3295366" y="3082980"/>
            <a:ext cx="400184" cy="1453334"/>
            <a:chOff x="3295366" y="3082980"/>
            <a:chExt cx="400184" cy="1453334"/>
          </a:xfrm>
        </p:grpSpPr>
        <p:cxnSp>
          <p:nvCxnSpPr>
            <p:cNvPr id="551" name="Google Shape;551;p51"/>
            <p:cNvCxnSpPr/>
            <p:nvPr/>
          </p:nvCxnSpPr>
          <p:spPr>
            <a:xfrm rot="10800000">
              <a:off x="3353772" y="3082980"/>
              <a:ext cx="0" cy="1453334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552" name="Google Shape;552;p51"/>
            <p:cNvSpPr txBox="1"/>
            <p:nvPr/>
          </p:nvSpPr>
          <p:spPr>
            <a:xfrm rot="5400000">
              <a:off x="3080340" y="3638402"/>
              <a:ext cx="830236" cy="400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ΔG</a:t>
              </a:r>
              <a:r>
                <a:rPr baseline="-25000" lang="en">
                  <a:latin typeface="Lato"/>
                  <a:ea typeface="Lato"/>
                  <a:cs typeface="Lato"/>
                  <a:sym typeface="Lato"/>
                </a:rPr>
                <a:t>patching</a:t>
              </a:r>
              <a:endParaRPr baseline="-250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553" name="Google Shape;553;p51"/>
          <p:cNvPicPr preferRelativeResize="0"/>
          <p:nvPr/>
        </p:nvPicPr>
        <p:blipFill rotWithShape="1">
          <a:blip r:embed="rId4">
            <a:alphaModFix/>
          </a:blip>
          <a:srcRect b="54145" l="0" r="0" t="0"/>
          <a:stretch/>
        </p:blipFill>
        <p:spPr>
          <a:xfrm>
            <a:off x="1939538" y="1075675"/>
            <a:ext cx="2516801" cy="73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4" name="Google Shape;554;p51"/>
          <p:cNvGrpSpPr/>
          <p:nvPr/>
        </p:nvGrpSpPr>
        <p:grpSpPr>
          <a:xfrm>
            <a:off x="3925375" y="3337225"/>
            <a:ext cx="1102200" cy="615600"/>
            <a:chOff x="3925375" y="3337225"/>
            <a:chExt cx="1102200" cy="615600"/>
          </a:xfrm>
        </p:grpSpPr>
        <p:cxnSp>
          <p:nvCxnSpPr>
            <p:cNvPr id="555" name="Google Shape;555;p51"/>
            <p:cNvCxnSpPr/>
            <p:nvPr/>
          </p:nvCxnSpPr>
          <p:spPr>
            <a:xfrm>
              <a:off x="3925375" y="3702625"/>
              <a:ext cx="11022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556" name="Google Shape;556;p51"/>
            <p:cNvSpPr txBox="1"/>
            <p:nvPr/>
          </p:nvSpPr>
          <p:spPr>
            <a:xfrm>
              <a:off x="4005725" y="3337225"/>
              <a:ext cx="920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Δ</a:t>
              </a:r>
              <a:r>
                <a:rPr lang="en">
                  <a:latin typeface="Lato"/>
                  <a:ea typeface="Lato"/>
                  <a:cs typeface="Lato"/>
                  <a:sym typeface="Lato"/>
                </a:rPr>
                <a:t>ΔG</a:t>
              </a:r>
              <a:r>
                <a:rPr baseline="-25000" lang="en">
                  <a:latin typeface="Lato"/>
                  <a:ea typeface="Lato"/>
                  <a:cs typeface="Lato"/>
                  <a:sym typeface="Lato"/>
                </a:rPr>
                <a:t>patching</a:t>
              </a:r>
              <a:endParaRPr baseline="-250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557" name="Google Shape;557;p51"/>
          <p:cNvPicPr preferRelativeResize="0"/>
          <p:nvPr/>
        </p:nvPicPr>
        <p:blipFill rotWithShape="1">
          <a:blip r:embed="rId3">
            <a:alphaModFix/>
          </a:blip>
          <a:srcRect b="30733" l="0" r="19575" t="0"/>
          <a:stretch/>
        </p:blipFill>
        <p:spPr>
          <a:xfrm>
            <a:off x="5361077" y="1808075"/>
            <a:ext cx="1291023" cy="133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1"/>
          <p:cNvPicPr preferRelativeResize="0"/>
          <p:nvPr/>
        </p:nvPicPr>
        <p:blipFill rotWithShape="1">
          <a:blip r:embed="rId3">
            <a:alphaModFix/>
          </a:blip>
          <a:srcRect b="0" l="0" r="0" t="70960"/>
          <a:stretch/>
        </p:blipFill>
        <p:spPr>
          <a:xfrm>
            <a:off x="5197546" y="4582071"/>
            <a:ext cx="1605308" cy="56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1"/>
          <p:cNvPicPr preferRelativeResize="0"/>
          <p:nvPr/>
        </p:nvPicPr>
        <p:blipFill rotWithShape="1">
          <a:blip r:embed="rId3">
            <a:alphaModFix/>
          </a:blip>
          <a:srcRect b="30733" l="0" r="19852" t="0"/>
          <a:stretch/>
        </p:blipFill>
        <p:spPr>
          <a:xfrm rot="452651">
            <a:off x="5019971" y="3616587"/>
            <a:ext cx="1285056" cy="1340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0" name="Google Shape;560;p51"/>
          <p:cNvGrpSpPr/>
          <p:nvPr/>
        </p:nvGrpSpPr>
        <p:grpSpPr>
          <a:xfrm>
            <a:off x="6043466" y="3082980"/>
            <a:ext cx="400184" cy="1453334"/>
            <a:chOff x="6043466" y="3082980"/>
            <a:chExt cx="400184" cy="1453334"/>
          </a:xfrm>
        </p:grpSpPr>
        <p:cxnSp>
          <p:nvCxnSpPr>
            <p:cNvPr id="561" name="Google Shape;561;p51"/>
            <p:cNvCxnSpPr/>
            <p:nvPr/>
          </p:nvCxnSpPr>
          <p:spPr>
            <a:xfrm rot="10800000">
              <a:off x="6101890" y="3082980"/>
              <a:ext cx="0" cy="1453334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562" name="Google Shape;562;p51"/>
            <p:cNvSpPr txBox="1"/>
            <p:nvPr/>
          </p:nvSpPr>
          <p:spPr>
            <a:xfrm rot="5400000">
              <a:off x="5814022" y="3652820"/>
              <a:ext cx="859072" cy="400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ΔG</a:t>
              </a:r>
              <a:r>
                <a:rPr baseline="-25000" lang="en">
                  <a:latin typeface="Lato"/>
                  <a:ea typeface="Lato"/>
                  <a:cs typeface="Lato"/>
                  <a:sym typeface="Lato"/>
                </a:rPr>
                <a:t>patching</a:t>
              </a:r>
              <a:endParaRPr baseline="-250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563" name="Google Shape;563;p51"/>
          <p:cNvGrpSpPr/>
          <p:nvPr/>
        </p:nvGrpSpPr>
        <p:grpSpPr>
          <a:xfrm>
            <a:off x="4925725" y="843850"/>
            <a:ext cx="2897879" cy="995674"/>
            <a:chOff x="4925725" y="843850"/>
            <a:chExt cx="2897879" cy="995674"/>
          </a:xfrm>
        </p:grpSpPr>
        <p:pic>
          <p:nvPicPr>
            <p:cNvPr id="564" name="Google Shape;564;p51"/>
            <p:cNvPicPr preferRelativeResize="0"/>
            <p:nvPr/>
          </p:nvPicPr>
          <p:blipFill rotWithShape="1">
            <a:blip r:embed="rId4">
              <a:alphaModFix/>
            </a:blip>
            <a:srcRect b="0" l="0" r="0" t="60175"/>
            <a:stretch/>
          </p:blipFill>
          <p:spPr>
            <a:xfrm>
              <a:off x="4925725" y="1107125"/>
              <a:ext cx="2897879" cy="73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5" name="Google Shape;565;p51"/>
            <p:cNvSpPr/>
            <p:nvPr/>
          </p:nvSpPr>
          <p:spPr>
            <a:xfrm>
              <a:off x="6118250" y="843850"/>
              <a:ext cx="441900" cy="700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6" name="Google Shape;566;p51"/>
          <p:cNvGrpSpPr/>
          <p:nvPr/>
        </p:nvGrpSpPr>
        <p:grpSpPr>
          <a:xfrm rot="5400000">
            <a:off x="3834860" y="3246532"/>
            <a:ext cx="1588821" cy="400160"/>
            <a:chOff x="3925375" y="3337225"/>
            <a:chExt cx="1102200" cy="400200"/>
          </a:xfrm>
        </p:grpSpPr>
        <p:cxnSp>
          <p:nvCxnSpPr>
            <p:cNvPr id="567" name="Google Shape;567;p51"/>
            <p:cNvCxnSpPr/>
            <p:nvPr/>
          </p:nvCxnSpPr>
          <p:spPr>
            <a:xfrm>
              <a:off x="3925375" y="3702625"/>
              <a:ext cx="11022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568" name="Google Shape;568;p51"/>
            <p:cNvSpPr txBox="1"/>
            <p:nvPr/>
          </p:nvSpPr>
          <p:spPr>
            <a:xfrm>
              <a:off x="4236811" y="3337225"/>
              <a:ext cx="689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Δ</a:t>
              </a:r>
              <a:r>
                <a:rPr lang="en">
                  <a:latin typeface="Lato"/>
                  <a:ea typeface="Lato"/>
                  <a:cs typeface="Lato"/>
                  <a:sym typeface="Lato"/>
                </a:rPr>
                <a:t>ΔG</a:t>
              </a:r>
              <a:r>
                <a:rPr baseline="-25000" lang="en">
                  <a:latin typeface="Lato"/>
                  <a:ea typeface="Lato"/>
                  <a:cs typeface="Lato"/>
                  <a:sym typeface="Lato"/>
                </a:rPr>
                <a:t>mutation</a:t>
              </a:r>
              <a:endParaRPr baseline="-250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569" name="Google Shape;569;p51"/>
          <p:cNvGrpSpPr/>
          <p:nvPr/>
        </p:nvGrpSpPr>
        <p:grpSpPr>
          <a:xfrm rot="-5400000">
            <a:off x="4276375" y="1596802"/>
            <a:ext cx="400200" cy="1453200"/>
            <a:chOff x="6043450" y="3083115"/>
            <a:chExt cx="400200" cy="1453200"/>
          </a:xfrm>
        </p:grpSpPr>
        <p:cxnSp>
          <p:nvCxnSpPr>
            <p:cNvPr id="570" name="Google Shape;570;p51"/>
            <p:cNvCxnSpPr/>
            <p:nvPr/>
          </p:nvCxnSpPr>
          <p:spPr>
            <a:xfrm rot="10800000">
              <a:off x="6101890" y="3083115"/>
              <a:ext cx="0" cy="1453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571" name="Google Shape;571;p51"/>
            <p:cNvSpPr txBox="1"/>
            <p:nvPr/>
          </p:nvSpPr>
          <p:spPr>
            <a:xfrm rot="5400000">
              <a:off x="5813950" y="3652876"/>
              <a:ext cx="859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ΔG</a:t>
              </a:r>
              <a:r>
                <a:rPr baseline="-25000" lang="en">
                  <a:latin typeface="Lato"/>
                  <a:ea typeface="Lato"/>
                  <a:cs typeface="Lato"/>
                  <a:sym typeface="Lato"/>
                </a:rPr>
                <a:t>mutation</a:t>
              </a:r>
              <a:endParaRPr baseline="-250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572" name="Google Shape;572;p51"/>
          <p:cNvGrpSpPr/>
          <p:nvPr/>
        </p:nvGrpSpPr>
        <p:grpSpPr>
          <a:xfrm rot="-5400000">
            <a:off x="4302475" y="3714527"/>
            <a:ext cx="400200" cy="1453200"/>
            <a:chOff x="6043450" y="3083115"/>
            <a:chExt cx="400200" cy="1453200"/>
          </a:xfrm>
        </p:grpSpPr>
        <p:cxnSp>
          <p:nvCxnSpPr>
            <p:cNvPr id="573" name="Google Shape;573;p51"/>
            <p:cNvCxnSpPr/>
            <p:nvPr/>
          </p:nvCxnSpPr>
          <p:spPr>
            <a:xfrm rot="10800000">
              <a:off x="6101890" y="3083115"/>
              <a:ext cx="0" cy="1453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574" name="Google Shape;574;p51"/>
            <p:cNvSpPr txBox="1"/>
            <p:nvPr/>
          </p:nvSpPr>
          <p:spPr>
            <a:xfrm rot="5400000">
              <a:off x="5813950" y="3652876"/>
              <a:ext cx="859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ΔG</a:t>
              </a:r>
              <a:r>
                <a:rPr baseline="-25000" lang="en">
                  <a:latin typeface="Lato"/>
                  <a:ea typeface="Lato"/>
                  <a:cs typeface="Lato"/>
                  <a:sym typeface="Lato"/>
                </a:rPr>
                <a:t>mutation</a:t>
              </a:r>
              <a:endParaRPr baseline="-250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75" name="Google Shape;575;p51"/>
          <p:cNvSpPr txBox="1"/>
          <p:nvPr/>
        </p:nvSpPr>
        <p:spPr>
          <a:xfrm>
            <a:off x="7023800" y="3275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Δ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ΔG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mutation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=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ΔΔG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patching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6" name="Google Shape;576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Drug-Delivering Vesicle</a:t>
            </a:r>
            <a:endParaRPr/>
          </a:p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6"/>
          <p:cNvSpPr txBox="1"/>
          <p:nvPr/>
        </p:nvSpPr>
        <p:spPr>
          <a:xfrm>
            <a:off x="245625" y="2052225"/>
            <a:ext cx="16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Sensory molecules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832575" y="1930089"/>
            <a:ext cx="925750" cy="355900"/>
          </a:xfrm>
          <a:custGeom>
            <a:rect b="b" l="l" r="r" t="t"/>
            <a:pathLst>
              <a:path extrusionOk="0" h="14236" w="37030">
                <a:moveTo>
                  <a:pt x="0" y="14236"/>
                </a:moveTo>
                <a:cubicBezTo>
                  <a:pt x="2645" y="12158"/>
                  <a:pt x="11021" y="3971"/>
                  <a:pt x="15870" y="1767"/>
                </a:cubicBezTo>
                <a:cubicBezTo>
                  <a:pt x="20719" y="-437"/>
                  <a:pt x="25568" y="-374"/>
                  <a:pt x="29095" y="1011"/>
                </a:cubicBezTo>
                <a:cubicBezTo>
                  <a:pt x="32622" y="2397"/>
                  <a:pt x="35708" y="8569"/>
                  <a:pt x="37030" y="1008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413" y="1557275"/>
            <a:ext cx="5473178" cy="2939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2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estimate so far:</a:t>
            </a:r>
            <a:endParaRPr/>
          </a:p>
        </p:txBody>
      </p:sp>
      <p:pic>
        <p:nvPicPr>
          <p:cNvPr id="582" name="Google Shape;58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9928"/>
            <a:ext cx="4492325" cy="2982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4550" y="1447812"/>
            <a:ext cx="4405401" cy="30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0618" y="40356"/>
            <a:ext cx="2195901" cy="148210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3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Combining DNA and Membranes</a:t>
            </a:r>
            <a:endParaRPr/>
          </a:p>
        </p:txBody>
      </p:sp>
      <p:sp>
        <p:nvSpPr>
          <p:cNvPr id="591" name="Google Shape;591;p53"/>
          <p:cNvSpPr txBox="1"/>
          <p:nvPr>
            <p:ph idx="1" type="body"/>
          </p:nvPr>
        </p:nvSpPr>
        <p:spPr>
          <a:xfrm>
            <a:off x="0" y="2742525"/>
            <a:ext cx="4230900" cy="17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lphaUcParenR"/>
            </a:pPr>
            <a:r>
              <a:rPr lang="en"/>
              <a:t>Simulate in state 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lphaUcParenR"/>
            </a:pPr>
            <a:r>
              <a:rPr lang="en"/>
              <a:t>Periodically calculate the internal energy (E) </a:t>
            </a:r>
            <a:r>
              <a:rPr i="1" lang="en"/>
              <a:t>as if</a:t>
            </a:r>
            <a:r>
              <a:rPr lang="en"/>
              <a:t> we were in state 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lphaUcParenR"/>
            </a:pPr>
            <a:r>
              <a:rPr lang="en"/>
              <a:t>Use the Boltzmann distribution to estimate dF</a:t>
            </a:r>
            <a:endParaRPr/>
          </a:p>
        </p:txBody>
      </p:sp>
      <p:pic>
        <p:nvPicPr>
          <p:cNvPr id="592" name="Google Shape;59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400" y="3807513"/>
            <a:ext cx="4230856" cy="4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53" title="Snaps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4226" y="1451825"/>
            <a:ext cx="3634089" cy="3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3"/>
          <p:cNvPicPr preferRelativeResize="0"/>
          <p:nvPr/>
        </p:nvPicPr>
        <p:blipFill rotWithShape="1">
          <a:blip r:embed="rId6">
            <a:alphaModFix/>
          </a:blip>
          <a:srcRect b="38744" l="32844" r="34811" t="56132"/>
          <a:stretch/>
        </p:blipFill>
        <p:spPr>
          <a:xfrm>
            <a:off x="92550" y="4156962"/>
            <a:ext cx="3907026" cy="8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3"/>
          <p:cNvSpPr txBox="1"/>
          <p:nvPr>
            <p:ph idx="1" type="body"/>
          </p:nvPr>
        </p:nvSpPr>
        <p:spPr>
          <a:xfrm>
            <a:off x="4913100" y="714650"/>
            <a:ext cx="4230900" cy="17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Refinement: decompose the two states into N intermediates: {λ</a:t>
            </a:r>
            <a:r>
              <a:rPr baseline="-25000" lang="en"/>
              <a:t>0</a:t>
            </a:r>
            <a:r>
              <a:rPr lang="en"/>
              <a:t>,λ</a:t>
            </a:r>
            <a:r>
              <a:rPr baseline="-25000" lang="en"/>
              <a:t>1</a:t>
            </a:r>
            <a:r>
              <a:rPr lang="en"/>
              <a:t>,λ</a:t>
            </a:r>
            <a:r>
              <a:rPr baseline="-25000" lang="en"/>
              <a:t>2</a:t>
            </a:r>
            <a:r>
              <a:rPr lang="en"/>
              <a:t>...λ</a:t>
            </a:r>
            <a:r>
              <a:rPr baseline="-25000" lang="en"/>
              <a:t>N</a:t>
            </a:r>
            <a:r>
              <a:rPr lang="en"/>
              <a:t>}</a:t>
            </a:r>
            <a:endParaRPr/>
          </a:p>
        </p:txBody>
      </p:sp>
      <p:sp>
        <p:nvSpPr>
          <p:cNvPr id="596" name="Google Shape;596;p53"/>
          <p:cNvSpPr/>
          <p:nvPr/>
        </p:nvSpPr>
        <p:spPr>
          <a:xfrm>
            <a:off x="2083125" y="3732263"/>
            <a:ext cx="24759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550" y="630800"/>
            <a:ext cx="2972001" cy="18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53"/>
          <p:cNvSpPr/>
          <p:nvPr/>
        </p:nvSpPr>
        <p:spPr>
          <a:xfrm>
            <a:off x="7164675" y="51125"/>
            <a:ext cx="1946700" cy="105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Nitrogen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Oxygen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Carbon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Phosphorous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Lipids</a:t>
            </a:r>
            <a:endParaRPr/>
          </a:p>
        </p:txBody>
      </p:sp>
      <p:sp>
        <p:nvSpPr>
          <p:cNvPr id="599" name="Google Shape;599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4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AFEP: a closer look</a:t>
            </a:r>
            <a:endParaRPr/>
          </a:p>
        </p:txBody>
      </p:sp>
      <p:pic>
        <p:nvPicPr>
          <p:cNvPr id="605" name="Google Shape;6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30250"/>
            <a:ext cx="4230856" cy="4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4" title="Snaps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0376" y="1637725"/>
            <a:ext cx="3634089" cy="3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4"/>
          <p:cNvPicPr preferRelativeResize="0"/>
          <p:nvPr/>
        </p:nvPicPr>
        <p:blipFill rotWithShape="1">
          <a:blip r:embed="rId6">
            <a:alphaModFix/>
          </a:blip>
          <a:srcRect b="38744" l="32844" r="34811" t="56132"/>
          <a:stretch/>
        </p:blipFill>
        <p:spPr>
          <a:xfrm>
            <a:off x="4733900" y="1152474"/>
            <a:ext cx="3907026" cy="8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4"/>
          <p:cNvSpPr/>
          <p:nvPr/>
        </p:nvSpPr>
        <p:spPr>
          <a:xfrm>
            <a:off x="6356600" y="630800"/>
            <a:ext cx="24759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9" name="Google Shape;609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550" y="1107125"/>
            <a:ext cx="2972001" cy="18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54"/>
          <p:cNvSpPr/>
          <p:nvPr/>
        </p:nvSpPr>
        <p:spPr>
          <a:xfrm>
            <a:off x="7197300" y="51125"/>
            <a:ext cx="1946700" cy="105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Nitrogen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Oxygen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Carbon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Phosphorous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Lipids</a:t>
            </a:r>
            <a:endParaRPr/>
          </a:p>
        </p:txBody>
      </p:sp>
      <p:sp>
        <p:nvSpPr>
          <p:cNvPr id="611" name="Google Shape;611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5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 Paradigms</a:t>
            </a:r>
            <a:endParaRPr/>
          </a:p>
        </p:txBody>
      </p:sp>
      <p:sp>
        <p:nvSpPr>
          <p:cNvPr id="617" name="Google Shape;617;p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280193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lphaUcParenR"/>
            </a:pPr>
            <a:r>
              <a:rPr lang="en"/>
              <a:t>by size Maximum Common Structure: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0193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lphaUcParenR"/>
            </a:pPr>
            <a:r>
              <a:rPr lang="en"/>
              <a:t>by Tanimoto Distance: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Basic cheminformatics: </a:t>
            </a:r>
            <a:endParaRPr/>
          </a:p>
          <a:p>
            <a:pPr indent="-280193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lphaUcParenR"/>
            </a:pPr>
            <a:r>
              <a:rPr lang="en"/>
              <a:t>by MCS with tuning by CHARMM parameter distances: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A, but including CHARMM parameters as additional data</a:t>
            </a:r>
            <a:endParaRPr/>
          </a:p>
        </p:txBody>
      </p:sp>
      <p:pic>
        <p:nvPicPr>
          <p:cNvPr id="618" name="Google Shape;61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8825" y="745700"/>
            <a:ext cx="2972001" cy="18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2538" y="3263675"/>
            <a:ext cx="2378925" cy="3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6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626" name="Google Shape;626;p56"/>
          <p:cNvSpPr txBox="1"/>
          <p:nvPr>
            <p:ph idx="1" type="body"/>
          </p:nvPr>
        </p:nvSpPr>
        <p:spPr>
          <a:xfrm>
            <a:off x="292800" y="2050425"/>
            <a:ext cx="4613400" cy="21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Organize candidate prosthetic groups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Compute the relative free energies of solvation/insertion for each</a:t>
            </a:r>
            <a:endParaRPr/>
          </a:p>
        </p:txBody>
      </p:sp>
      <p:pic>
        <p:nvPicPr>
          <p:cNvPr id="627" name="Google Shape;62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137" y="513201"/>
            <a:ext cx="3035976" cy="30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6"/>
          <p:cNvSpPr/>
          <p:nvPr/>
        </p:nvSpPr>
        <p:spPr>
          <a:xfrm>
            <a:off x="5483175" y="3356225"/>
            <a:ext cx="469200" cy="12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6"/>
          <p:cNvSpPr/>
          <p:nvPr/>
        </p:nvSpPr>
        <p:spPr>
          <a:xfrm>
            <a:off x="5483175" y="3869150"/>
            <a:ext cx="469200" cy="7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6"/>
          <p:cNvSpPr/>
          <p:nvPr/>
        </p:nvSpPr>
        <p:spPr>
          <a:xfrm>
            <a:off x="6232775" y="4623375"/>
            <a:ext cx="436800" cy="7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6"/>
          <p:cNvSpPr/>
          <p:nvPr/>
        </p:nvSpPr>
        <p:spPr>
          <a:xfrm>
            <a:off x="4670650" y="4282475"/>
            <a:ext cx="610200" cy="7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2" name="Google Shape;632;p56"/>
          <p:cNvCxnSpPr/>
          <p:nvPr/>
        </p:nvCxnSpPr>
        <p:spPr>
          <a:xfrm rot="10800000">
            <a:off x="3313250" y="2436375"/>
            <a:ext cx="0" cy="41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3" name="Google Shape;633;p56"/>
          <p:cNvCxnSpPr/>
          <p:nvPr/>
        </p:nvCxnSpPr>
        <p:spPr>
          <a:xfrm>
            <a:off x="1184175" y="2409250"/>
            <a:ext cx="0" cy="39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4" name="Google Shape;634;p56"/>
          <p:cNvSpPr txBox="1"/>
          <p:nvPr/>
        </p:nvSpPr>
        <p:spPr>
          <a:xfrm>
            <a:off x="832725" y="2138900"/>
            <a:ext cx="38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5" name="Google Shape;635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7"/>
          <p:cNvSpPr txBox="1"/>
          <p:nvPr>
            <p:ph type="title"/>
          </p:nvPr>
        </p:nvSpPr>
        <p:spPr>
          <a:xfrm>
            <a:off x="601725" y="369125"/>
            <a:ext cx="80772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Simulation </a:t>
            </a:r>
            <a:endParaRPr/>
          </a:p>
        </p:txBody>
      </p:sp>
      <p:pic>
        <p:nvPicPr>
          <p:cNvPr id="641" name="Google Shape;641;p57" title="concatenate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081" y="1017725"/>
            <a:ext cx="323983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7"/>
          <p:cNvSpPr txBox="1"/>
          <p:nvPr/>
        </p:nvSpPr>
        <p:spPr>
          <a:xfrm>
            <a:off x="7389000" y="3881400"/>
            <a:ext cx="1755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Nitrogen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Oxygen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Carbon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Phosphorous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Lipids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3" name="Google Shape;643;p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Bottom-Up Design</a:t>
            </a:r>
            <a:endParaRPr/>
          </a:p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 Lipids (and other amphipaths)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729450" y="2078875"/>
            <a:ext cx="3842700" cy="17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Obvious choice for membranes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Cheap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Easy to manipulate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Stable and biocompatible</a:t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925" y="1065088"/>
            <a:ext cx="2971776" cy="373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7876800" y="1237350"/>
            <a:ext cx="126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7836550" y="1350575"/>
            <a:ext cx="130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POPC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7626300" y="2515150"/>
            <a:ext cx="115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Polymer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8022575" y="3720150"/>
            <a:ext cx="11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Cholesterol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 b="0" l="0" r="18864" t="0"/>
          <a:stretch/>
        </p:blipFill>
        <p:spPr>
          <a:xfrm>
            <a:off x="4038075" y="901275"/>
            <a:ext cx="5105926" cy="40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Proteins?</a:t>
            </a:r>
            <a:endParaRPr/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729450" y="2078875"/>
            <a:ext cx="3477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434343"/>
                </a:solidFill>
              </a:rPr>
              <a:t>Pros: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</a:pPr>
            <a:r>
              <a:rPr lang="en" sz="1400">
                <a:solidFill>
                  <a:srgbClr val="434343"/>
                </a:solidFill>
              </a:rPr>
              <a:t>Structural and functional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</a:pPr>
            <a:r>
              <a:rPr lang="en" sz="1400">
                <a:solidFill>
                  <a:srgbClr val="434343"/>
                </a:solidFill>
              </a:rPr>
              <a:t>Diverse conjugation chemistry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434343"/>
                </a:solidFill>
              </a:rPr>
              <a:t>Cons: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</a:pPr>
            <a:r>
              <a:rPr lang="en" sz="1400">
                <a:solidFill>
                  <a:srgbClr val="434343"/>
                </a:solidFill>
              </a:rPr>
              <a:t>Difficult to design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</a:pPr>
            <a:r>
              <a:rPr lang="en" sz="1400">
                <a:solidFill>
                  <a:srgbClr val="434343"/>
                </a:solidFill>
              </a:rPr>
              <a:t>Expensive to prototype</a:t>
            </a:r>
            <a:endParaRPr sz="1400"/>
          </a:p>
        </p:txBody>
      </p:sp>
      <p:sp>
        <p:nvSpPr>
          <p:cNvPr id="138" name="Google Shape;138;p19"/>
          <p:cNvSpPr txBox="1"/>
          <p:nvPr/>
        </p:nvSpPr>
        <p:spPr>
          <a:xfrm>
            <a:off x="436700" y="4634000"/>
            <a:ext cx="34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Structures: 2OAU (left) 3JBR (right)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0"/>
          <p:cNvPicPr preferRelativeResize="0"/>
          <p:nvPr/>
        </p:nvPicPr>
        <p:blipFill rotWithShape="1">
          <a:blip r:embed="rId3">
            <a:alphaModFix/>
          </a:blip>
          <a:srcRect b="0" l="0" r="0" t="11119"/>
          <a:stretch/>
        </p:blipFill>
        <p:spPr>
          <a:xfrm rot="-5400000">
            <a:off x="5304250" y="1668025"/>
            <a:ext cx="2764150" cy="457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DNA nanotechnology</a:t>
            </a:r>
            <a:endParaRPr/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729450" y="2078875"/>
            <a:ext cx="3524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Pros: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Tractable design due to base-pairing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Both structural and functional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Diverse conjugation chemistry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Cons: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Less scalable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Polyanion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5313" y="1307600"/>
            <a:ext cx="3868638" cy="17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/>
          <p:nvPr/>
        </p:nvSpPr>
        <p:spPr>
          <a:xfrm rot="-1173363">
            <a:off x="4339000" y="1520593"/>
            <a:ext cx="2909220" cy="1010726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729450" y="1322450"/>
            <a:ext cx="7688400" cy="3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Problem: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How can we get DNA to interact stably with the hydrophobic region of a membrane?</a:t>
            </a:r>
            <a:endParaRPr sz="3200"/>
          </a:p>
        </p:txBody>
      </p:sp>
      <p:sp>
        <p:nvSpPr>
          <p:cNvPr id="155" name="Google Shape;155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